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9" r:id="rId8"/>
    <p:sldId id="270" r:id="rId9"/>
    <p:sldId id="262" r:id="rId10"/>
    <p:sldId id="263" r:id="rId11"/>
    <p:sldId id="264" r:id="rId12"/>
    <p:sldId id="265" r:id="rId13"/>
    <p:sldId id="266" r:id="rId14"/>
    <p:sldId id="267"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Maven Pro" pitchFamily="2" charset="77"/>
      <p:regular r:id="rId21"/>
      <p:bold r:id="rId22"/>
    </p:embeddedFont>
    <p:embeddedFont>
      <p:font typeface="Nunito" pitchFamily="2" charset="77"/>
      <p:regular r:id="rId23"/>
      <p:bold r:id="rId24"/>
      <p:italic r:id="rId25"/>
      <p:boldItalic r:id="rId26"/>
    </p:embeddedFont>
    <p:embeddedFont>
      <p:font typeface="Playfair Display" pitchFamily="2" charset="77"/>
      <p:regular r:id="rId27"/>
      <p:bold r:id="rId28"/>
      <p:italic r:id="rId29"/>
      <p:boldItalic r:id="rId30"/>
    </p:embeddedFont>
    <p:embeddedFont>
      <p:font typeface="Verdana" panose="020B0604030504040204" pitchFamily="34" charset="0"/>
      <p:regular r:id="rId31"/>
      <p:bold r:id="rId32"/>
      <p:italic r:id="rId33"/>
      <p:boldItalic r:id="rId34"/>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Scinta" initials="" lastIdx="1" clrIdx="0"/>
  <p:cmAuthor id="1" name="Sean Scinta" initials="SS" lastIdx="2" clrIdx="1">
    <p:extLst>
      <p:ext uri="{19B8F6BF-5375-455C-9EA6-DF929625EA0E}">
        <p15:presenceInfo xmlns:p15="http://schemas.microsoft.com/office/powerpoint/2012/main" userId="S::ss2699@cam.ac.uk::4910a450-8578-44bb-a018-8c6eaacf25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4"/>
    <p:restoredTop sz="94694"/>
  </p:normalViewPr>
  <p:slideViewPr>
    <p:cSldViewPr snapToGrid="0">
      <p:cViewPr varScale="1">
        <p:scale>
          <a:sx n="161" d="100"/>
          <a:sy n="161" d="100"/>
        </p:scale>
        <p:origin x="432"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23T09:05:22.766" idx="1">
    <p:pos x="6000" y="0"/>
    <p:text>@cjo1003@cam.ac.uk do we want to keep this slide?
_Assigned to cjo1003@cam.ac.uk_</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06-11T11:01:09.319" idx="1">
    <p:pos x="3727" y="1789"/>
    <p:text>add funding deadline for Jan 2025</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6-11T11:02:23.755" idx="2">
    <p:pos x="3104" y="657"/>
    <p:text>Change dates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2ee103e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52ee103e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42acca48a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42acca48a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42acca48a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42acca48a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547119db9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547119db9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4311c5c553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4311c5c553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4311c5c553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4311c5c553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4311c5c553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4311c5c553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439416cd3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439416cd3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311c5c553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311c5c553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4311c5c553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4311c5c553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41facfba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41facfba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15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41facfba9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41facfba9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4311c5c55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4311c5c55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tudent-funding.cam.ac.uk/start" TargetMode="External"/><Relationship Id="rId13" Type="http://schemas.openxmlformats.org/officeDocument/2006/relationships/comments" Target="../comments/comment2.xml"/><Relationship Id="rId3" Type="http://schemas.openxmlformats.org/officeDocument/2006/relationships/hyperlink" Target="https://www.postgraduate.study.cam.ac.uk/funding/external-funding" TargetMode="External"/><Relationship Id="rId7" Type="http://schemas.openxmlformats.org/officeDocument/2006/relationships/hyperlink" Target="https://www.postgraduate.study.cam.ac.uk/funding" TargetMode="External"/><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postgraduate.study.cam.ac.uk/courses/directory/blgepdphg/finance" TargetMode="External"/><Relationship Id="rId11" Type="http://schemas.openxmlformats.org/officeDocument/2006/relationships/image" Target="../media/image4.png"/><Relationship Id="rId5" Type="http://schemas.openxmlformats.org/officeDocument/2006/relationships/image" Target="../media/image1.gif"/><Relationship Id="rId10" Type="http://schemas.openxmlformats.org/officeDocument/2006/relationships/hyperlink" Target="https://www.cambridgetrust.org/scholarships/" TargetMode="External"/><Relationship Id="rId4" Type="http://schemas.openxmlformats.org/officeDocument/2006/relationships/hyperlink" Target="https://www.student-funding.cam.ac.uk/" TargetMode="External"/><Relationship Id="rId9" Type="http://schemas.openxmlformats.org/officeDocument/2006/relationships/hyperlink" Target="https://www.gatescambridge.org/apply/timelin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ostgraduate.study.cam.ac.uk/cours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1.gif"/><Relationship Id="rId4" Type="http://schemas.openxmlformats.org/officeDocument/2006/relationships/hyperlink" Target="http://www.student-funding.cam.ac.uk/" TargetMode="Externa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hyperlink" Target="https://www.postgraduate.study.cam.ac.uk/events/student-newsletter" TargetMode="External"/><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www.virtualtour.study.cam.ac.uk/" TargetMode="External"/><Relationship Id="rId4" Type="http://schemas.openxmlformats.org/officeDocument/2006/relationships/hyperlink" Target="https://www.postgraduate.study.cam.ac.uk/openday"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youtube.com/watch?v=d88NMxI7BwQ" TargetMode="External"/><Relationship Id="rId3" Type="http://schemas.openxmlformats.org/officeDocument/2006/relationships/image" Target="../media/image1.gif"/><Relationship Id="rId7"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youtube.com/watch?v=ttLU3PlhmWA" TargetMode="External"/><Relationship Id="rId11" Type="http://schemas.openxmlformats.org/officeDocument/2006/relationships/hyperlink" Target="https://www.youtube.com/@cambridgeopendays3902/featured" TargetMode="External"/><Relationship Id="rId5" Type="http://schemas.openxmlformats.org/officeDocument/2006/relationships/image" Target="../media/image9.jpg"/><Relationship Id="rId10" Type="http://schemas.openxmlformats.org/officeDocument/2006/relationships/hyperlink" Target="https://www.youtube.com/@departmentofgenetics-unive432" TargetMode="External"/><Relationship Id="rId4" Type="http://schemas.openxmlformats.org/officeDocument/2006/relationships/hyperlink" Target="http://www.youtube.com/watch?v=gx5jlRDB8k8" TargetMode="External"/><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openxmlformats.org/officeDocument/2006/relationships/hyperlink" Target="https://www.cambridgestudents.cam.ac.uk/cambridge-life" TargetMode="External"/><Relationship Id="rId3" Type="http://schemas.openxmlformats.org/officeDocument/2006/relationships/hyperlink" Target="https://www.postgraduate.study.cam.ac.uk/" TargetMode="External"/><Relationship Id="rId7" Type="http://schemas.openxmlformats.org/officeDocument/2006/relationships/hyperlink" Target="https://www.cambridgetrust.org/contact-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cambridgestudents.cam.ac.uk/" TargetMode="External"/><Relationship Id="rId5" Type="http://schemas.openxmlformats.org/officeDocument/2006/relationships/hyperlink" Target="https://www.internationalstudents.cam.ac.uk/immigration/visa-advice" TargetMode="External"/><Relationship Id="rId10" Type="http://schemas.openxmlformats.org/officeDocument/2006/relationships/image" Target="../media/image12.png"/><Relationship Id="rId4" Type="http://schemas.openxmlformats.org/officeDocument/2006/relationships/hyperlink" Target="https://www.iso.admin.cam.ac.uk/" TargetMode="External"/><Relationship Id="rId9" Type="http://schemas.openxmlformats.org/officeDocument/2006/relationships/hyperlink" Target="https://www.student-funding.cam.ac.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ng.cam.ac.uk/" TargetMode="External"/><Relationship Id="rId7"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cimr.cam.ac.uk/" TargetMode="External"/><Relationship Id="rId5" Type="http://schemas.openxmlformats.org/officeDocument/2006/relationships/hyperlink" Target="http://www.gurdon.cam.ac.uk/" TargetMode="External"/><Relationship Id="rId4" Type="http://schemas.openxmlformats.org/officeDocument/2006/relationships/hyperlink" Target="http://www.phy.cam.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hyperlink" Target="https://www.postgraduate.study.cam.ac.uk/courses/directory/blgepdph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postgraduate.study.cam.ac.uk/courses/entry-requirements/academic-requirements" TargetMode="External"/><Relationship Id="rId5" Type="http://schemas.openxmlformats.org/officeDocument/2006/relationships/hyperlink" Target="https://www.postgraduate.study.cam.ac.uk/international-students/international-qualifications" TargetMode="External"/><Relationship Id="rId4" Type="http://schemas.openxmlformats.org/officeDocument/2006/relationships/hyperlink" Target="https://www.postgraduate.study.cam.ac.uk/courses/directory/blgempmb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hyperlink" Target="mailto:anita.kovacs@admin.cam.ac.uk" TargetMode="External"/><Relationship Id="rId4" Type="http://schemas.openxmlformats.org/officeDocument/2006/relationships/hyperlink" Target="https://www.mphil.bio.cam.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gif"/><Relationship Id="rId4" Type="http://schemas.openxmlformats.org/officeDocument/2006/relationships/hyperlink" Target="https://www.postgraduate.study.cam.ac.uk/international-students/competence-english/will-i-have-language-require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en.cam.ac.uk/research/research-group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291000" y="837988"/>
            <a:ext cx="8392500" cy="3337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sz="4000"/>
              <a:t>Department of Genetics </a:t>
            </a:r>
            <a:r>
              <a:rPr lang="en-GB" sz="3844"/>
              <a:t>Postgraduate Open House</a:t>
            </a:r>
            <a:endParaRPr sz="3844"/>
          </a:p>
          <a:p>
            <a:pPr marL="0" lvl="0" indent="0" algn="ctr" rtl="0">
              <a:spcBef>
                <a:spcPts val="0"/>
              </a:spcBef>
              <a:spcAft>
                <a:spcPts val="0"/>
              </a:spcAft>
              <a:buNone/>
            </a:pPr>
            <a:endParaRPr/>
          </a:p>
        </p:txBody>
      </p:sp>
      <p:sp>
        <p:nvSpPr>
          <p:cNvPr id="278" name="Google Shape;278;p13"/>
          <p:cNvSpPr txBox="1">
            <a:spLocks noGrp="1"/>
          </p:cNvSpPr>
          <p:nvPr>
            <p:ph type="subTitle" idx="1"/>
          </p:nvPr>
        </p:nvSpPr>
        <p:spPr>
          <a:xfrm>
            <a:off x="6782700" y="4298425"/>
            <a:ext cx="2361300" cy="73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solidFill>
                  <a:schemeClr val="lt1"/>
                </a:solidFill>
              </a:rPr>
              <a:t>July 2024</a:t>
            </a:r>
            <a:endParaRPr sz="2400" dirty="0">
              <a:solidFill>
                <a:schemeClr val="lt1"/>
              </a:solidFill>
            </a:endParaRPr>
          </a:p>
        </p:txBody>
      </p:sp>
      <p:pic>
        <p:nvPicPr>
          <p:cNvPr id="279" name="Google Shape;279;p13"/>
          <p:cNvPicPr preferRelativeResize="0"/>
          <p:nvPr/>
        </p:nvPicPr>
        <p:blipFill>
          <a:blip r:embed="rId3">
            <a:alphaModFix/>
          </a:blip>
          <a:stretch>
            <a:fillRect/>
          </a:stretch>
        </p:blipFill>
        <p:spPr>
          <a:xfrm>
            <a:off x="7131893" y="146593"/>
            <a:ext cx="1875025" cy="471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txBox="1">
            <a:spLocks noGrp="1"/>
          </p:cNvSpPr>
          <p:nvPr>
            <p:ph type="title"/>
          </p:nvPr>
        </p:nvSpPr>
        <p:spPr>
          <a:xfrm>
            <a:off x="1297500" y="3621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Funding Competition </a:t>
            </a:r>
            <a:endParaRPr/>
          </a:p>
        </p:txBody>
      </p:sp>
      <p:sp>
        <p:nvSpPr>
          <p:cNvPr id="331" name="Google Shape;331;p20"/>
          <p:cNvSpPr txBox="1">
            <a:spLocks noGrp="1"/>
          </p:cNvSpPr>
          <p:nvPr>
            <p:ph type="body" idx="1"/>
          </p:nvPr>
        </p:nvSpPr>
        <p:spPr>
          <a:xfrm>
            <a:off x="155850" y="1348575"/>
            <a:ext cx="62688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dirty="0">
                <a:latin typeface="Verdana"/>
                <a:ea typeface="Verdana"/>
                <a:cs typeface="Verdana"/>
                <a:sym typeface="Verdana"/>
              </a:rPr>
              <a:t>Every year the University of Cambridge awards over £100m in scholarships to new postgraduate students, from a number of University and College endowments as well as government Research Council (UKRI) funds. Many students also fund their studies from </a:t>
            </a:r>
            <a:r>
              <a:rPr lang="en-GB" sz="1000" dirty="0">
                <a:uFill>
                  <a:noFill/>
                </a:uFill>
                <a:latin typeface="Verdana"/>
                <a:ea typeface="Verdana"/>
                <a:cs typeface="Verdana"/>
                <a:sym typeface="Verdana"/>
                <a:hlinkClick r:id="rId3"/>
              </a:rPr>
              <a:t>external sources</a:t>
            </a:r>
            <a:r>
              <a:rPr lang="en-GB" sz="1000" dirty="0">
                <a:latin typeface="Verdana"/>
                <a:ea typeface="Verdana"/>
                <a:cs typeface="Verdana"/>
                <a:sym typeface="Verdana"/>
              </a:rPr>
              <a:t>, such as loans, charities or government schemes. </a:t>
            </a:r>
            <a:endParaRPr sz="1000" dirty="0">
              <a:latin typeface="Verdana"/>
              <a:ea typeface="Verdana"/>
              <a:cs typeface="Verdana"/>
              <a:sym typeface="Verdana"/>
            </a:endParaRPr>
          </a:p>
          <a:p>
            <a:pPr marL="0" lvl="0" indent="0" algn="l" rtl="0">
              <a:lnSpc>
                <a:spcPct val="100000"/>
              </a:lnSpc>
              <a:spcBef>
                <a:spcPts val="800"/>
              </a:spcBef>
              <a:spcAft>
                <a:spcPts val="0"/>
              </a:spcAft>
              <a:buNone/>
            </a:pPr>
            <a:r>
              <a:rPr lang="en-GB" sz="1000" dirty="0">
                <a:latin typeface="Verdana"/>
                <a:ea typeface="Verdana"/>
                <a:cs typeface="Verdana"/>
                <a:sym typeface="Verdana"/>
              </a:rPr>
              <a:t>We recommend you carefully read the links below to help you understand what is required of you, and what funding opportunities Cambridge offers. There are </a:t>
            </a:r>
            <a:r>
              <a:rPr lang="en-GB" sz="1000" b="1" dirty="0">
                <a:solidFill>
                  <a:schemeClr val="accent1"/>
                </a:solidFill>
                <a:latin typeface="Verdana"/>
                <a:ea typeface="Verdana"/>
                <a:cs typeface="Verdana"/>
                <a:sym typeface="Verdana"/>
              </a:rPr>
              <a:t>two major funding deadlines,</a:t>
            </a:r>
            <a:r>
              <a:rPr lang="en-GB" sz="1000" dirty="0">
                <a:latin typeface="Verdana"/>
                <a:ea typeface="Verdana"/>
                <a:cs typeface="Verdana"/>
                <a:sym typeface="Verdana"/>
              </a:rPr>
              <a:t> </a:t>
            </a:r>
            <a:r>
              <a:rPr lang="en-GB" sz="1000" b="1" dirty="0">
                <a:solidFill>
                  <a:schemeClr val="accent1"/>
                </a:solidFill>
                <a:latin typeface="Verdana"/>
                <a:ea typeface="Verdana"/>
                <a:cs typeface="Verdana"/>
                <a:sym typeface="Verdana"/>
              </a:rPr>
              <a:t>GATES US (Application deadline is typically October, please check their website over the summer)</a:t>
            </a:r>
            <a:r>
              <a:rPr lang="en-GB" sz="1000" dirty="0">
                <a:solidFill>
                  <a:schemeClr val="accent1"/>
                </a:solidFill>
                <a:latin typeface="Verdana"/>
                <a:ea typeface="Verdana"/>
                <a:cs typeface="Verdana"/>
                <a:sym typeface="Verdana"/>
              </a:rPr>
              <a:t> </a:t>
            </a:r>
            <a:r>
              <a:rPr lang="en-GB" sz="1000" dirty="0">
                <a:latin typeface="Verdana"/>
                <a:ea typeface="Verdana"/>
                <a:cs typeface="Verdana"/>
                <a:sym typeface="Verdana"/>
              </a:rPr>
              <a:t>and the </a:t>
            </a:r>
            <a:r>
              <a:rPr lang="en-GB" sz="1000" b="1" dirty="0">
                <a:solidFill>
                  <a:schemeClr val="accent1"/>
                </a:solidFill>
                <a:latin typeface="Verdana"/>
                <a:ea typeface="Verdana"/>
                <a:cs typeface="Verdana"/>
                <a:sym typeface="Verdana"/>
              </a:rPr>
              <a:t>University Funding competition (Application deadline* Dependent on your course – </a:t>
            </a:r>
            <a:r>
              <a:rPr lang="en-GB" sz="1000" b="1" dirty="0">
                <a:solidFill>
                  <a:schemeClr val="accent1"/>
                </a:solidFill>
                <a:highlight>
                  <a:srgbClr val="FFFF00"/>
                </a:highlight>
                <a:latin typeface="Verdana"/>
                <a:ea typeface="Verdana"/>
                <a:cs typeface="Verdana"/>
                <a:sym typeface="Verdana"/>
              </a:rPr>
              <a:t>for our department it is 4 January 2025</a:t>
            </a:r>
            <a:r>
              <a:rPr lang="en-GB" sz="1000" b="1" dirty="0">
                <a:solidFill>
                  <a:schemeClr val="accent1"/>
                </a:solidFill>
                <a:latin typeface="Verdana"/>
                <a:ea typeface="Verdana"/>
                <a:cs typeface="Verdana"/>
                <a:sym typeface="Verdana"/>
              </a:rPr>
              <a:t>)</a:t>
            </a:r>
            <a:endParaRPr sz="1000" b="1" dirty="0">
              <a:solidFill>
                <a:schemeClr val="accent1"/>
              </a:solidFill>
              <a:latin typeface="Verdana"/>
              <a:ea typeface="Verdana"/>
              <a:cs typeface="Verdana"/>
              <a:sym typeface="Verdana"/>
            </a:endParaRPr>
          </a:p>
          <a:p>
            <a:pPr marL="0" lvl="0" indent="0" algn="l" rtl="0">
              <a:spcBef>
                <a:spcPts val="800"/>
              </a:spcBef>
              <a:spcAft>
                <a:spcPts val="0"/>
              </a:spcAft>
              <a:buNone/>
            </a:pPr>
            <a:endParaRPr sz="400" dirty="0">
              <a:latin typeface="Verdana"/>
              <a:ea typeface="Verdana"/>
              <a:cs typeface="Verdana"/>
              <a:sym typeface="Verdana"/>
            </a:endParaRPr>
          </a:p>
          <a:p>
            <a:pPr marL="0" lvl="0" indent="0" algn="l" rtl="0">
              <a:spcBef>
                <a:spcPts val="800"/>
              </a:spcBef>
              <a:spcAft>
                <a:spcPts val="0"/>
              </a:spcAft>
              <a:buNone/>
            </a:pPr>
            <a:r>
              <a:rPr lang="en-GB" sz="1000" dirty="0">
                <a:latin typeface="Verdana"/>
                <a:ea typeface="Verdana"/>
                <a:cs typeface="Verdana"/>
                <a:sym typeface="Verdana"/>
              </a:rPr>
              <a:t>The major internal sources of funding are: Cambridge Trust, Gates Cambridge Trust, Harding Distinguished Postgraduate Scholars Programme, Research Councils and collectively College and departmental schemes.  Please use the student funding link to help with your search, </a:t>
            </a:r>
            <a:r>
              <a:rPr lang="en-GB" sz="1000" b="1" u="sng" dirty="0">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https://www.student-funding.cam.ac.uk/</a:t>
            </a:r>
            <a:r>
              <a:rPr lang="en-GB" sz="1000" b="1" dirty="0">
                <a:solidFill>
                  <a:schemeClr val="accent1"/>
                </a:solidFill>
                <a:latin typeface="Arial"/>
                <a:ea typeface="Arial"/>
                <a:cs typeface="Arial"/>
                <a:sym typeface="Arial"/>
              </a:rPr>
              <a:t> .</a:t>
            </a:r>
            <a:endParaRPr sz="1000" b="1" dirty="0">
              <a:solidFill>
                <a:schemeClr val="accent1"/>
              </a:solidFill>
              <a:latin typeface="Verdana"/>
              <a:ea typeface="Verdana"/>
              <a:cs typeface="Verdana"/>
              <a:sym typeface="Verdana"/>
            </a:endParaRPr>
          </a:p>
          <a:p>
            <a:pPr marL="0" lvl="0" indent="0" algn="l" rtl="0">
              <a:spcBef>
                <a:spcPts val="800"/>
              </a:spcBef>
              <a:spcAft>
                <a:spcPts val="1200"/>
              </a:spcAft>
              <a:buNone/>
            </a:pPr>
            <a:endParaRPr sz="900" dirty="0"/>
          </a:p>
        </p:txBody>
      </p:sp>
      <p:pic>
        <p:nvPicPr>
          <p:cNvPr id="332" name="Google Shape;332;p20"/>
          <p:cNvPicPr preferRelativeResize="0"/>
          <p:nvPr/>
        </p:nvPicPr>
        <p:blipFill>
          <a:blip r:embed="rId5">
            <a:alphaModFix/>
          </a:blip>
          <a:stretch>
            <a:fillRect/>
          </a:stretch>
        </p:blipFill>
        <p:spPr>
          <a:xfrm>
            <a:off x="7319300" y="146600"/>
            <a:ext cx="1687625" cy="424725"/>
          </a:xfrm>
          <a:prstGeom prst="rect">
            <a:avLst/>
          </a:prstGeom>
          <a:noFill/>
          <a:ln>
            <a:noFill/>
          </a:ln>
        </p:spPr>
      </p:pic>
      <p:sp>
        <p:nvSpPr>
          <p:cNvPr id="333" name="Google Shape;333;p20"/>
          <p:cNvSpPr txBox="1"/>
          <p:nvPr/>
        </p:nvSpPr>
        <p:spPr>
          <a:xfrm>
            <a:off x="5547325" y="3838100"/>
            <a:ext cx="3585600" cy="1277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900" b="1">
                <a:solidFill>
                  <a:schemeClr val="accent1"/>
                </a:solidFill>
              </a:rPr>
              <a:t>Helpful funding links</a:t>
            </a:r>
            <a:endParaRPr sz="900" b="1">
              <a:solidFill>
                <a:schemeClr val="accent1"/>
              </a:solidFill>
            </a:endParaRPr>
          </a:p>
          <a:p>
            <a:pPr marL="457200" lvl="0" indent="-279400" algn="l" rtl="0">
              <a:lnSpc>
                <a:spcPct val="115000"/>
              </a:lnSpc>
              <a:spcBef>
                <a:spcPts val="800"/>
              </a:spcBef>
              <a:spcAft>
                <a:spcPts val="0"/>
              </a:spcAft>
              <a:buClr>
                <a:schemeClr val="accent1"/>
              </a:buClr>
              <a:buSzPts val="800"/>
              <a:buChar char="●"/>
            </a:pPr>
            <a:r>
              <a:rPr lang="en-GB" sz="800" u="sng">
                <a:solidFill>
                  <a:schemeClr val="accent1"/>
                </a:solidFill>
                <a:hlinkClick r:id="rId6">
                  <a:extLst>
                    <a:ext uri="{A12FA001-AC4F-418D-AE19-62706E023703}">
                      <ahyp:hlinkClr xmlns:ahyp="http://schemas.microsoft.com/office/drawing/2018/hyperlinkcolor" val="tx"/>
                    </a:ext>
                  </a:extLst>
                </a:hlinkClick>
              </a:rPr>
              <a:t>PhD in Genetics | Postgraduate Admissions (cam.ac.uk)</a:t>
            </a:r>
            <a:r>
              <a:rPr lang="en-GB" sz="800">
                <a:solidFill>
                  <a:schemeClr val="accent1"/>
                </a:solidFill>
              </a:rPr>
              <a:t> </a:t>
            </a:r>
            <a:endParaRPr sz="800">
              <a:solidFill>
                <a:schemeClr val="accent1"/>
              </a:solidFill>
            </a:endParaRPr>
          </a:p>
          <a:p>
            <a:pPr marL="457200" lvl="0" indent="-279400" algn="l" rtl="0">
              <a:lnSpc>
                <a:spcPct val="115000"/>
              </a:lnSpc>
              <a:spcBef>
                <a:spcPts val="0"/>
              </a:spcBef>
              <a:spcAft>
                <a:spcPts val="0"/>
              </a:spcAft>
              <a:buClr>
                <a:schemeClr val="accent1"/>
              </a:buClr>
              <a:buSzPts val="800"/>
              <a:buChar char="●"/>
            </a:pPr>
            <a:r>
              <a:rPr lang="en-GB" sz="800" u="sng">
                <a:solidFill>
                  <a:schemeClr val="accent1"/>
                </a:solidFill>
                <a:hlinkClick r:id="rId7">
                  <a:extLst>
                    <a:ext uri="{A12FA001-AC4F-418D-AE19-62706E023703}">
                      <ahyp:hlinkClr xmlns:ahyp="http://schemas.microsoft.com/office/drawing/2018/hyperlinkcolor" val="tx"/>
                    </a:ext>
                  </a:extLst>
                </a:hlinkClick>
              </a:rPr>
              <a:t>Funding | Postgraduate Admissions (cam.ac.uk)</a:t>
            </a:r>
            <a:endParaRPr sz="800">
              <a:solidFill>
                <a:schemeClr val="accent1"/>
              </a:solidFill>
            </a:endParaRPr>
          </a:p>
          <a:p>
            <a:pPr marL="457200" lvl="0" indent="-279400" algn="l" rtl="0">
              <a:lnSpc>
                <a:spcPct val="115000"/>
              </a:lnSpc>
              <a:spcBef>
                <a:spcPts val="0"/>
              </a:spcBef>
              <a:spcAft>
                <a:spcPts val="0"/>
              </a:spcAft>
              <a:buClr>
                <a:schemeClr val="accent1"/>
              </a:buClr>
              <a:buSzPts val="800"/>
              <a:buChar char="●"/>
            </a:pPr>
            <a:r>
              <a:rPr lang="en-GB" sz="800" u="sng">
                <a:solidFill>
                  <a:schemeClr val="accent1"/>
                </a:solidFill>
                <a:hlinkClick r:id="rId8">
                  <a:extLst>
                    <a:ext uri="{A12FA001-AC4F-418D-AE19-62706E023703}">
                      <ahyp:hlinkClr xmlns:ahyp="http://schemas.microsoft.com/office/drawing/2018/hyperlinkcolor" val="tx"/>
                    </a:ext>
                  </a:extLst>
                </a:hlinkClick>
              </a:rPr>
              <a:t>Welcome - Postgraduate Funding Search (cam.ac.uk)</a:t>
            </a:r>
            <a:endParaRPr sz="800">
              <a:solidFill>
                <a:schemeClr val="accent1"/>
              </a:solidFill>
            </a:endParaRPr>
          </a:p>
          <a:p>
            <a:pPr marL="457200" lvl="0" indent="-279400" algn="l" rtl="0">
              <a:lnSpc>
                <a:spcPct val="115000"/>
              </a:lnSpc>
              <a:spcBef>
                <a:spcPts val="0"/>
              </a:spcBef>
              <a:spcAft>
                <a:spcPts val="0"/>
              </a:spcAft>
              <a:buClr>
                <a:schemeClr val="accent1"/>
              </a:buClr>
              <a:buSzPts val="800"/>
              <a:buChar char="●"/>
            </a:pPr>
            <a:r>
              <a:rPr lang="en-GB" sz="800" u="sng">
                <a:solidFill>
                  <a:schemeClr val="accent1"/>
                </a:solidFill>
                <a:hlinkClick r:id="rId9">
                  <a:extLst>
                    <a:ext uri="{A12FA001-AC4F-418D-AE19-62706E023703}">
                      <ahyp:hlinkClr xmlns:ahyp="http://schemas.microsoft.com/office/drawing/2018/hyperlinkcolor" val="tx"/>
                    </a:ext>
                  </a:extLst>
                </a:hlinkClick>
              </a:rPr>
              <a:t>Cambridge University Scholarship Deadlines | Gates Cambridge</a:t>
            </a:r>
            <a:r>
              <a:rPr lang="en-GB" sz="800">
                <a:solidFill>
                  <a:schemeClr val="accent1"/>
                </a:solidFill>
              </a:rPr>
              <a:t> </a:t>
            </a:r>
            <a:endParaRPr sz="800">
              <a:solidFill>
                <a:schemeClr val="accent1"/>
              </a:solidFill>
            </a:endParaRPr>
          </a:p>
          <a:p>
            <a:pPr marL="457200" lvl="0" indent="-279400" algn="l" rtl="0">
              <a:lnSpc>
                <a:spcPct val="115000"/>
              </a:lnSpc>
              <a:spcBef>
                <a:spcPts val="0"/>
              </a:spcBef>
              <a:spcAft>
                <a:spcPts val="0"/>
              </a:spcAft>
              <a:buClr>
                <a:schemeClr val="accent1"/>
              </a:buClr>
              <a:buSzPts val="800"/>
              <a:buChar char="●"/>
            </a:pPr>
            <a:r>
              <a:rPr lang="en-GB" sz="800" u="sng">
                <a:solidFill>
                  <a:schemeClr val="accent1"/>
                </a:solidFill>
                <a:hlinkClick r:id="rId10">
                  <a:extLst>
                    <a:ext uri="{A12FA001-AC4F-418D-AE19-62706E023703}">
                      <ahyp:hlinkClr xmlns:ahyp="http://schemas.microsoft.com/office/drawing/2018/hyperlinkcolor" val="tx"/>
                    </a:ext>
                  </a:extLst>
                </a:hlinkClick>
              </a:rPr>
              <a:t>Scholarships (cambridgetrust.org)</a:t>
            </a:r>
            <a:endParaRPr sz="800">
              <a:solidFill>
                <a:schemeClr val="accent1"/>
              </a:solidFill>
            </a:endParaRPr>
          </a:p>
        </p:txBody>
      </p:sp>
      <p:sp>
        <p:nvSpPr>
          <p:cNvPr id="334" name="Google Shape;334;p20"/>
          <p:cNvSpPr/>
          <p:nvPr/>
        </p:nvSpPr>
        <p:spPr>
          <a:xfrm>
            <a:off x="5673313" y="3917750"/>
            <a:ext cx="3333600" cy="11184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20"/>
          <p:cNvPicPr preferRelativeResize="0"/>
          <p:nvPr/>
        </p:nvPicPr>
        <p:blipFill>
          <a:blip r:embed="rId11">
            <a:alphaModFix/>
          </a:blip>
          <a:stretch>
            <a:fillRect/>
          </a:stretch>
        </p:blipFill>
        <p:spPr>
          <a:xfrm>
            <a:off x="6424650" y="1276250"/>
            <a:ext cx="2708274" cy="2470078"/>
          </a:xfrm>
          <a:prstGeom prst="rect">
            <a:avLst/>
          </a:prstGeom>
          <a:noFill/>
          <a:ln>
            <a:noFill/>
          </a:ln>
        </p:spPr>
      </p:pic>
      <p:pic>
        <p:nvPicPr>
          <p:cNvPr id="336" name="Google Shape;336;p20"/>
          <p:cNvPicPr preferRelativeResize="0"/>
          <p:nvPr/>
        </p:nvPicPr>
        <p:blipFill>
          <a:blip r:embed="rId12">
            <a:alphaModFix/>
          </a:blip>
          <a:stretch>
            <a:fillRect/>
          </a:stretch>
        </p:blipFill>
        <p:spPr>
          <a:xfrm>
            <a:off x="230644" y="4019900"/>
            <a:ext cx="5186807" cy="914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1"/>
          <p:cNvSpPr txBox="1">
            <a:spLocks noGrp="1"/>
          </p:cNvSpPr>
          <p:nvPr>
            <p:ph type="title"/>
          </p:nvPr>
        </p:nvSpPr>
        <p:spPr>
          <a:xfrm>
            <a:off x="1297500" y="3621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Gates Funding Competition Details </a:t>
            </a:r>
            <a:endParaRPr/>
          </a:p>
        </p:txBody>
      </p:sp>
      <p:sp>
        <p:nvSpPr>
          <p:cNvPr id="342" name="Google Shape;342;p21"/>
          <p:cNvSpPr txBox="1">
            <a:spLocks noGrp="1"/>
          </p:cNvSpPr>
          <p:nvPr>
            <p:ph type="body" idx="1"/>
          </p:nvPr>
        </p:nvSpPr>
        <p:spPr>
          <a:xfrm>
            <a:off x="183300" y="1036800"/>
            <a:ext cx="8777400" cy="3456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b="1" dirty="0">
                <a:latin typeface="Arial"/>
                <a:ea typeface="Arial"/>
                <a:cs typeface="Arial"/>
                <a:sym typeface="Arial"/>
              </a:rPr>
              <a:t>Applications for the academic year 2025-26 entry will open in September 2024.</a:t>
            </a:r>
            <a:endParaRPr b="1" dirty="0">
              <a:latin typeface="Arial"/>
              <a:ea typeface="Arial"/>
              <a:cs typeface="Arial"/>
              <a:sym typeface="Arial"/>
            </a:endParaRPr>
          </a:p>
          <a:p>
            <a:pPr marL="0" lvl="0" indent="0" algn="ctr" rtl="0">
              <a:lnSpc>
                <a:spcPct val="100000"/>
              </a:lnSpc>
              <a:spcBef>
                <a:spcPts val="0"/>
              </a:spcBef>
              <a:spcAft>
                <a:spcPts val="0"/>
              </a:spcAft>
              <a:buNone/>
            </a:pPr>
            <a:r>
              <a:rPr lang="en-GB" b="1" dirty="0">
                <a:solidFill>
                  <a:schemeClr val="accent1"/>
                </a:solidFill>
                <a:latin typeface="Arial"/>
                <a:ea typeface="Arial"/>
                <a:cs typeface="Arial"/>
                <a:sym typeface="Arial"/>
              </a:rPr>
              <a:t>The US Gates Cambridge Scholarship deadline will be confirmed as we get closer to the admission cycle, however the deadline if typically, early to mid-October.</a:t>
            </a:r>
            <a:endParaRPr b="1" dirty="0">
              <a:solidFill>
                <a:schemeClr val="accent1"/>
              </a:solidFill>
              <a:latin typeface="Arial"/>
              <a:ea typeface="Arial"/>
              <a:cs typeface="Arial"/>
              <a:sym typeface="Arial"/>
            </a:endParaRPr>
          </a:p>
          <a:p>
            <a:pPr marL="457200" lvl="0" indent="0" algn="l" rtl="0">
              <a:lnSpc>
                <a:spcPct val="100000"/>
              </a:lnSpc>
              <a:spcBef>
                <a:spcPts val="0"/>
              </a:spcBef>
              <a:spcAft>
                <a:spcPts val="0"/>
              </a:spcAft>
              <a:buNone/>
            </a:pPr>
            <a:endParaRPr dirty="0">
              <a:latin typeface="Arial"/>
              <a:ea typeface="Arial"/>
              <a:cs typeface="Arial"/>
              <a:sym typeface="Arial"/>
            </a:endParaRPr>
          </a:p>
          <a:p>
            <a:pPr marL="0" lvl="0" indent="0" algn="ctr" rtl="0">
              <a:lnSpc>
                <a:spcPct val="100000"/>
              </a:lnSpc>
              <a:spcBef>
                <a:spcPts val="0"/>
              </a:spcBef>
              <a:spcAft>
                <a:spcPts val="0"/>
              </a:spcAft>
              <a:buNone/>
            </a:pPr>
            <a:r>
              <a:rPr lang="en-GB" sz="1100" dirty="0">
                <a:latin typeface="Arial"/>
                <a:ea typeface="Arial"/>
                <a:cs typeface="Arial"/>
                <a:sym typeface="Arial"/>
              </a:rPr>
              <a:t>Gates Cambridge manages two selection rounds each year; full details are below, If after reading the details below you are not sure in which round you should apply please email </a:t>
            </a:r>
            <a:r>
              <a:rPr lang="en-GB" sz="1100" b="1" dirty="0">
                <a:solidFill>
                  <a:schemeClr val="accent1"/>
                </a:solidFill>
                <a:latin typeface="Arial"/>
                <a:ea typeface="Arial"/>
                <a:cs typeface="Arial"/>
                <a:sym typeface="Arial"/>
              </a:rPr>
              <a:t>info@gatescambridge.org</a:t>
            </a:r>
            <a:r>
              <a:rPr lang="en-GB" sz="1100" dirty="0">
                <a:solidFill>
                  <a:schemeClr val="accent1"/>
                </a:solidFill>
                <a:latin typeface="Arial"/>
                <a:ea typeface="Arial"/>
                <a:cs typeface="Arial"/>
                <a:sym typeface="Arial"/>
              </a:rPr>
              <a:t> </a:t>
            </a:r>
            <a:r>
              <a:rPr lang="en-GB" sz="1100" dirty="0">
                <a:latin typeface="Arial"/>
                <a:ea typeface="Arial"/>
                <a:cs typeface="Arial"/>
                <a:sym typeface="Arial"/>
              </a:rPr>
              <a:t>with details.</a:t>
            </a:r>
            <a:endParaRPr sz="1100" dirty="0">
              <a:latin typeface="Playfair Display"/>
              <a:ea typeface="Playfair Display"/>
              <a:cs typeface="Playfair Display"/>
              <a:sym typeface="Playfair Display"/>
            </a:endParaRPr>
          </a:p>
          <a:p>
            <a:pPr marL="0" lvl="0" indent="0" algn="ctr" rtl="0">
              <a:lnSpc>
                <a:spcPct val="100000"/>
              </a:lnSpc>
              <a:spcBef>
                <a:spcPts val="1800"/>
              </a:spcBef>
              <a:spcAft>
                <a:spcPts val="0"/>
              </a:spcAft>
              <a:buNone/>
            </a:pPr>
            <a:r>
              <a:rPr lang="en-GB" sz="1100" b="1" dirty="0">
                <a:solidFill>
                  <a:schemeClr val="accent1"/>
                </a:solidFill>
                <a:latin typeface="Arial"/>
                <a:ea typeface="Arial"/>
                <a:cs typeface="Arial"/>
                <a:sym typeface="Arial"/>
              </a:rPr>
              <a:t>US Citizen:</a:t>
            </a:r>
            <a:r>
              <a:rPr lang="en-GB" sz="1100" b="1" dirty="0">
                <a:solidFill>
                  <a:schemeClr val="lt2"/>
                </a:solidFill>
                <a:latin typeface="Arial"/>
                <a:ea typeface="Arial"/>
                <a:cs typeface="Arial"/>
                <a:sym typeface="Arial"/>
              </a:rPr>
              <a:t> </a:t>
            </a:r>
            <a:r>
              <a:rPr lang="en-GB" sz="1100" dirty="0">
                <a:latin typeface="Arial"/>
                <a:ea typeface="Arial"/>
                <a:cs typeface="Arial"/>
                <a:sym typeface="Arial"/>
              </a:rPr>
              <a:t>This is the earlier round for applicants who are both US citizens and currently resident in the United States; it is specific to Gates Cambridge. </a:t>
            </a:r>
            <a:r>
              <a:rPr lang="en-GB" sz="1100" b="1" dirty="0">
                <a:solidFill>
                  <a:schemeClr val="accent1"/>
                </a:solidFill>
                <a:latin typeface="Arial"/>
                <a:ea typeface="Arial"/>
                <a:cs typeface="Arial"/>
                <a:sym typeface="Arial"/>
              </a:rPr>
              <a:t> Students meeting these criteria must apply by the Fall deadline and submit all their documents by this date (including references), they are not eligible for the later round.</a:t>
            </a:r>
            <a:r>
              <a:rPr lang="en-GB" sz="1100" dirty="0">
                <a:solidFill>
                  <a:schemeClr val="accent3"/>
                </a:solidFill>
                <a:latin typeface="Arial"/>
                <a:ea typeface="Arial"/>
                <a:cs typeface="Arial"/>
                <a:sym typeface="Arial"/>
              </a:rPr>
              <a:t> </a:t>
            </a:r>
            <a:r>
              <a:rPr lang="en-GB" sz="1100" dirty="0">
                <a:latin typeface="Arial"/>
                <a:ea typeface="Arial"/>
                <a:cs typeface="Arial"/>
                <a:sym typeface="Arial"/>
              </a:rPr>
              <a:t> US citizens who are studying/working overseas at the time of application should apply in the later round (see below).</a:t>
            </a:r>
            <a:endParaRPr sz="1100" dirty="0">
              <a:latin typeface="Playfair Display"/>
              <a:ea typeface="Playfair Display"/>
              <a:cs typeface="Playfair Display"/>
              <a:sym typeface="Playfair Display"/>
            </a:endParaRPr>
          </a:p>
          <a:p>
            <a:pPr marL="0" lvl="0" indent="0" algn="ctr" rtl="0">
              <a:lnSpc>
                <a:spcPct val="100000"/>
              </a:lnSpc>
              <a:spcBef>
                <a:spcPts val="1800"/>
              </a:spcBef>
              <a:spcAft>
                <a:spcPts val="0"/>
              </a:spcAft>
              <a:buNone/>
            </a:pPr>
            <a:r>
              <a:rPr lang="en-GB" sz="1100" b="1" dirty="0">
                <a:solidFill>
                  <a:schemeClr val="accent1"/>
                </a:solidFill>
                <a:latin typeface="Arial"/>
                <a:ea typeface="Arial"/>
                <a:cs typeface="Arial"/>
                <a:sym typeface="Arial"/>
              </a:rPr>
              <a:t>All other eligible applicants</a:t>
            </a:r>
            <a:r>
              <a:rPr lang="en-GB" sz="1100" dirty="0">
                <a:latin typeface="Arial"/>
                <a:ea typeface="Arial"/>
                <a:cs typeface="Arial"/>
                <a:sym typeface="Arial"/>
              </a:rPr>
              <a:t> The large majority of applicants will apply in this round, which is aligned with the University’s postgraduate funding competition. There are two possible application deadlines and these are based on the course to which you are applying, the </a:t>
            </a:r>
            <a:r>
              <a:rPr lang="en-GB" sz="1100" b="1" dirty="0">
                <a:solidFill>
                  <a:schemeClr val="accent1"/>
                </a:solidFill>
                <a:latin typeface="Arial"/>
                <a:ea typeface="Arial"/>
                <a:cs typeface="Arial"/>
                <a:sym typeface="Arial"/>
              </a:rPr>
              <a:t>Department of Genetics follows the </a:t>
            </a:r>
            <a:r>
              <a:rPr lang="en-GB" sz="1100" b="1" dirty="0">
                <a:solidFill>
                  <a:schemeClr val="accent1"/>
                </a:solidFill>
                <a:highlight>
                  <a:srgbClr val="FFFF00"/>
                </a:highlight>
                <a:latin typeface="Arial"/>
                <a:ea typeface="Arial"/>
                <a:cs typeface="Arial"/>
                <a:sym typeface="Arial"/>
              </a:rPr>
              <a:t>January 4th Deadline</a:t>
            </a:r>
            <a:r>
              <a:rPr lang="en-GB" sz="1100" dirty="0">
                <a:solidFill>
                  <a:schemeClr val="accent1"/>
                </a:solidFill>
                <a:highlight>
                  <a:srgbClr val="FFFF00"/>
                </a:highlight>
                <a:latin typeface="Arial"/>
                <a:ea typeface="Arial"/>
                <a:cs typeface="Arial"/>
                <a:sym typeface="Arial"/>
              </a:rPr>
              <a:t>. </a:t>
            </a:r>
            <a:endParaRPr sz="1100" dirty="0">
              <a:solidFill>
                <a:schemeClr val="accent1"/>
              </a:solidFill>
              <a:highlight>
                <a:srgbClr val="FFFF00"/>
              </a:highlight>
              <a:latin typeface="Arial"/>
              <a:ea typeface="Arial"/>
              <a:cs typeface="Arial"/>
              <a:sym typeface="Arial"/>
            </a:endParaRPr>
          </a:p>
          <a:p>
            <a:pPr marL="0" lvl="0" indent="0" algn="ctr" rtl="0">
              <a:lnSpc>
                <a:spcPct val="100000"/>
              </a:lnSpc>
              <a:spcBef>
                <a:spcPts val="0"/>
              </a:spcBef>
              <a:spcAft>
                <a:spcPts val="0"/>
              </a:spcAft>
              <a:buNone/>
            </a:pPr>
            <a:r>
              <a:rPr lang="en-GB" sz="1100" dirty="0">
                <a:latin typeface="Arial"/>
                <a:ea typeface="Arial"/>
                <a:cs typeface="Arial"/>
                <a:sym typeface="Arial"/>
              </a:rPr>
              <a:t>* Please apply by the </a:t>
            </a:r>
            <a:r>
              <a:rPr lang="en-GB" sz="1100" i="1" dirty="0">
                <a:latin typeface="Arial"/>
                <a:ea typeface="Arial"/>
                <a:cs typeface="Arial"/>
                <a:sym typeface="Arial"/>
              </a:rPr>
              <a:t>Graduate Funding Competition</a:t>
            </a:r>
            <a:r>
              <a:rPr lang="en-GB" sz="1100" dirty="0">
                <a:latin typeface="Arial"/>
                <a:ea typeface="Arial"/>
                <a:cs typeface="Arial"/>
                <a:sym typeface="Arial"/>
              </a:rPr>
              <a:t> deadline referenced in the </a:t>
            </a:r>
            <a:r>
              <a:rPr lang="en-GB" sz="1100" u="sng" dirty="0">
                <a:latin typeface="Arial"/>
                <a:ea typeface="Arial"/>
                <a:cs typeface="Arial"/>
                <a:sym typeface="Arial"/>
                <a:hlinkClick r:id="rId3"/>
              </a:rPr>
              <a:t>University Course Directory</a:t>
            </a:r>
            <a:r>
              <a:rPr lang="en-GB" sz="1100" dirty="0">
                <a:latin typeface="Arial"/>
                <a:ea typeface="Arial"/>
                <a:cs typeface="Arial"/>
                <a:sym typeface="Arial"/>
              </a:rPr>
              <a:t>.</a:t>
            </a:r>
            <a:endParaRPr sz="1100" dirty="0">
              <a:latin typeface="Arial"/>
              <a:ea typeface="Arial"/>
              <a:cs typeface="Arial"/>
              <a:sym typeface="Arial"/>
            </a:endParaRPr>
          </a:p>
          <a:p>
            <a:pPr marL="0" lvl="0" indent="0" algn="ctr" rtl="0">
              <a:lnSpc>
                <a:spcPct val="100000"/>
              </a:lnSpc>
              <a:spcBef>
                <a:spcPts val="0"/>
              </a:spcBef>
              <a:spcAft>
                <a:spcPts val="0"/>
              </a:spcAft>
              <a:buNone/>
            </a:pPr>
            <a:endParaRPr sz="1100" dirty="0">
              <a:latin typeface="Arial"/>
              <a:ea typeface="Arial"/>
              <a:cs typeface="Arial"/>
              <a:sym typeface="Arial"/>
            </a:endParaRPr>
          </a:p>
          <a:p>
            <a:pPr marL="0" lvl="0" indent="0" algn="ctr" rtl="0">
              <a:lnSpc>
                <a:spcPct val="100000"/>
              </a:lnSpc>
              <a:spcBef>
                <a:spcPts val="0"/>
              </a:spcBef>
              <a:spcAft>
                <a:spcPts val="0"/>
              </a:spcAft>
              <a:buNone/>
            </a:pPr>
            <a:endParaRPr sz="1100" dirty="0">
              <a:latin typeface="Arial"/>
              <a:ea typeface="Arial"/>
              <a:cs typeface="Arial"/>
              <a:sym typeface="Arial"/>
            </a:endParaRPr>
          </a:p>
          <a:p>
            <a:pPr marL="0" lvl="0" indent="0" algn="ctr" rtl="0">
              <a:lnSpc>
                <a:spcPct val="100000"/>
              </a:lnSpc>
              <a:spcBef>
                <a:spcPts val="0"/>
              </a:spcBef>
              <a:spcAft>
                <a:spcPts val="0"/>
              </a:spcAft>
              <a:buNone/>
            </a:pPr>
            <a:endParaRPr sz="1100" dirty="0">
              <a:latin typeface="Arial"/>
              <a:ea typeface="Arial"/>
              <a:cs typeface="Arial"/>
              <a:sym typeface="Arial"/>
            </a:endParaRPr>
          </a:p>
          <a:p>
            <a:pPr marL="0" lvl="0" indent="0" algn="ctr" rtl="0">
              <a:lnSpc>
                <a:spcPct val="100000"/>
              </a:lnSpc>
              <a:spcBef>
                <a:spcPts val="0"/>
              </a:spcBef>
              <a:spcAft>
                <a:spcPts val="0"/>
              </a:spcAft>
              <a:buNone/>
            </a:pPr>
            <a:endParaRPr sz="1100" dirty="0">
              <a:latin typeface="Arial"/>
              <a:ea typeface="Arial"/>
              <a:cs typeface="Arial"/>
              <a:sym typeface="Arial"/>
            </a:endParaRPr>
          </a:p>
          <a:p>
            <a:pPr marL="0" lvl="0" indent="0" algn="ctr" rtl="0">
              <a:lnSpc>
                <a:spcPct val="100000"/>
              </a:lnSpc>
              <a:spcBef>
                <a:spcPts val="0"/>
              </a:spcBef>
              <a:spcAft>
                <a:spcPts val="0"/>
              </a:spcAft>
              <a:buNone/>
            </a:pPr>
            <a:r>
              <a:rPr lang="en-GB" sz="900" b="1" dirty="0">
                <a:latin typeface="Arial"/>
                <a:ea typeface="Arial"/>
                <a:cs typeface="Arial"/>
                <a:sym typeface="Arial"/>
              </a:rPr>
              <a:t>*Whether or not you are eligible for a Gates Cambridge Scholarship you may be eligible for other funding offered by the University of Cambridge. See </a:t>
            </a:r>
            <a:r>
              <a:rPr lang="en-GB" sz="900" b="1" dirty="0">
                <a:uFill>
                  <a:noFill/>
                </a:uFill>
                <a:latin typeface="Arial"/>
                <a:ea typeface="Arial"/>
                <a:cs typeface="Arial"/>
                <a:sym typeface="Arial"/>
                <a:hlinkClick r:id="rId4"/>
              </a:rPr>
              <a:t>www.student-funding.cam.ac.uk</a:t>
            </a:r>
            <a:r>
              <a:rPr lang="en-GB" sz="900" b="1" dirty="0">
                <a:latin typeface="Arial"/>
                <a:ea typeface="Arial"/>
                <a:cs typeface="Arial"/>
                <a:sym typeface="Arial"/>
              </a:rPr>
              <a:t> for more details.</a:t>
            </a:r>
            <a:endParaRPr sz="900" b="1" dirty="0">
              <a:latin typeface="Arial"/>
              <a:ea typeface="Arial"/>
              <a:cs typeface="Arial"/>
              <a:sym typeface="Arial"/>
            </a:endParaRPr>
          </a:p>
          <a:p>
            <a:pPr marL="0" lvl="0" indent="0" algn="l" rtl="0">
              <a:spcBef>
                <a:spcPts val="1800"/>
              </a:spcBef>
              <a:spcAft>
                <a:spcPts val="0"/>
              </a:spcAft>
              <a:buNone/>
            </a:pPr>
            <a:endParaRPr sz="1350" dirty="0">
              <a:solidFill>
                <a:srgbClr val="3D3D3D"/>
              </a:solidFill>
              <a:highlight>
                <a:srgbClr val="FFFFFF"/>
              </a:highlight>
              <a:latin typeface="Arial"/>
              <a:ea typeface="Arial"/>
              <a:cs typeface="Arial"/>
              <a:sym typeface="Arial"/>
            </a:endParaRPr>
          </a:p>
          <a:p>
            <a:pPr marL="0" lvl="0" indent="0" algn="l" rtl="0">
              <a:spcBef>
                <a:spcPts val="1800"/>
              </a:spcBef>
              <a:spcAft>
                <a:spcPts val="0"/>
              </a:spcAft>
              <a:buNone/>
            </a:pPr>
            <a:endParaRPr sz="900" dirty="0">
              <a:latin typeface="Verdana"/>
              <a:ea typeface="Verdana"/>
              <a:cs typeface="Verdana"/>
              <a:sym typeface="Verdana"/>
            </a:endParaRPr>
          </a:p>
          <a:p>
            <a:pPr marL="0" lvl="0" indent="0" algn="l" rtl="0">
              <a:spcBef>
                <a:spcPts val="800"/>
              </a:spcBef>
              <a:spcAft>
                <a:spcPts val="1200"/>
              </a:spcAft>
              <a:buNone/>
            </a:pPr>
            <a:endParaRPr sz="900" dirty="0"/>
          </a:p>
        </p:txBody>
      </p:sp>
      <p:pic>
        <p:nvPicPr>
          <p:cNvPr id="343" name="Google Shape;343;p21"/>
          <p:cNvPicPr preferRelativeResize="0"/>
          <p:nvPr/>
        </p:nvPicPr>
        <p:blipFill>
          <a:blip r:embed="rId5">
            <a:alphaModFix/>
          </a:blip>
          <a:stretch>
            <a:fillRect/>
          </a:stretch>
        </p:blipFill>
        <p:spPr>
          <a:xfrm>
            <a:off x="7131893" y="146593"/>
            <a:ext cx="1875025" cy="471875"/>
          </a:xfrm>
          <a:prstGeom prst="rect">
            <a:avLst/>
          </a:prstGeom>
          <a:noFill/>
          <a:ln>
            <a:noFill/>
          </a:ln>
        </p:spPr>
      </p:pic>
      <p:pic>
        <p:nvPicPr>
          <p:cNvPr id="344" name="Google Shape;344;p21"/>
          <p:cNvPicPr preferRelativeResize="0"/>
          <p:nvPr/>
        </p:nvPicPr>
        <p:blipFill>
          <a:blip r:embed="rId6">
            <a:alphaModFix/>
          </a:blip>
          <a:stretch>
            <a:fillRect/>
          </a:stretch>
        </p:blipFill>
        <p:spPr>
          <a:xfrm>
            <a:off x="77825" y="96324"/>
            <a:ext cx="1219675" cy="5946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2"/>
          <p:cNvSpPr txBox="1">
            <a:spLocks noGrp="1"/>
          </p:cNvSpPr>
          <p:nvPr>
            <p:ph type="title"/>
          </p:nvPr>
        </p:nvSpPr>
        <p:spPr>
          <a:xfrm>
            <a:off x="1187625" y="139747"/>
            <a:ext cx="7819200" cy="914100"/>
          </a:xfrm>
          <a:prstGeom prst="rect">
            <a:avLst/>
          </a:prstGeom>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None/>
            </a:pPr>
            <a:r>
              <a:rPr lang="en-GB" sz="2250" dirty="0">
                <a:latin typeface="Verdana"/>
                <a:ea typeface="Verdana"/>
                <a:cs typeface="Verdana"/>
                <a:sym typeface="Verdana"/>
              </a:rPr>
              <a:t>Cambridge Virtual Postgraduate Open Days 2024</a:t>
            </a:r>
            <a:endParaRPr sz="2250" dirty="0">
              <a:latin typeface="Verdana"/>
              <a:ea typeface="Verdana"/>
              <a:cs typeface="Verdana"/>
              <a:sym typeface="Verdana"/>
            </a:endParaRPr>
          </a:p>
          <a:p>
            <a:pPr marL="0" lvl="0" indent="0" algn="ctr" rtl="0">
              <a:lnSpc>
                <a:spcPct val="100000"/>
              </a:lnSpc>
              <a:spcBef>
                <a:spcPts val="800"/>
              </a:spcBef>
              <a:spcAft>
                <a:spcPts val="0"/>
              </a:spcAft>
              <a:buNone/>
            </a:pPr>
            <a:r>
              <a:rPr lang="en-GB" sz="1455" dirty="0">
                <a:solidFill>
                  <a:schemeClr val="accent1"/>
                </a:solidFill>
                <a:highlight>
                  <a:srgbClr val="FFFF00"/>
                </a:highlight>
                <a:latin typeface="Verdana"/>
                <a:ea typeface="Verdana"/>
                <a:cs typeface="Verdana"/>
                <a:sym typeface="Verdana"/>
              </a:rPr>
              <a:t>4</a:t>
            </a:r>
            <a:r>
              <a:rPr lang="en-GB" sz="1455" baseline="30000" dirty="0">
                <a:solidFill>
                  <a:schemeClr val="accent1"/>
                </a:solidFill>
                <a:highlight>
                  <a:srgbClr val="FFFF00"/>
                </a:highlight>
                <a:latin typeface="Verdana"/>
                <a:ea typeface="Verdana"/>
                <a:cs typeface="Verdana"/>
                <a:sym typeface="Verdana"/>
              </a:rPr>
              <a:t>th</a:t>
            </a:r>
            <a:r>
              <a:rPr lang="en-GB" sz="1455" dirty="0">
                <a:solidFill>
                  <a:schemeClr val="accent1"/>
                </a:solidFill>
                <a:highlight>
                  <a:srgbClr val="FFFF00"/>
                </a:highlight>
                <a:latin typeface="Verdana"/>
                <a:ea typeface="Verdana"/>
                <a:cs typeface="Verdana"/>
                <a:sym typeface="Verdana"/>
              </a:rPr>
              <a:t> – 15</a:t>
            </a:r>
            <a:r>
              <a:rPr lang="en-GB" sz="1455" baseline="30000" dirty="0">
                <a:solidFill>
                  <a:schemeClr val="accent1"/>
                </a:solidFill>
                <a:highlight>
                  <a:srgbClr val="FFFF00"/>
                </a:highlight>
                <a:latin typeface="Verdana"/>
                <a:ea typeface="Verdana"/>
                <a:cs typeface="Verdana"/>
                <a:sym typeface="Verdana"/>
              </a:rPr>
              <a:t>th</a:t>
            </a:r>
            <a:r>
              <a:rPr lang="en-GB" sz="1455" dirty="0">
                <a:solidFill>
                  <a:schemeClr val="accent1"/>
                </a:solidFill>
                <a:highlight>
                  <a:srgbClr val="FFFF00"/>
                </a:highlight>
                <a:latin typeface="Verdana"/>
                <a:ea typeface="Verdana"/>
                <a:cs typeface="Verdana"/>
                <a:sym typeface="Verdana"/>
              </a:rPr>
              <a:t> November 2024</a:t>
            </a:r>
            <a:endParaRPr sz="2805" dirty="0">
              <a:solidFill>
                <a:schemeClr val="accent1"/>
              </a:solidFill>
              <a:highlight>
                <a:srgbClr val="FFFF00"/>
              </a:highlight>
              <a:latin typeface="Verdana"/>
              <a:ea typeface="Verdana"/>
              <a:cs typeface="Verdana"/>
              <a:sym typeface="Verdana"/>
            </a:endParaRPr>
          </a:p>
          <a:p>
            <a:pPr marL="0" lvl="0" indent="0" algn="l" rtl="0">
              <a:spcBef>
                <a:spcPts val="800"/>
              </a:spcBef>
              <a:spcAft>
                <a:spcPts val="0"/>
              </a:spcAft>
              <a:buNone/>
            </a:pPr>
            <a:endParaRPr dirty="0"/>
          </a:p>
        </p:txBody>
      </p:sp>
      <p:sp>
        <p:nvSpPr>
          <p:cNvPr id="350" name="Google Shape;350;p22"/>
          <p:cNvSpPr txBox="1">
            <a:spLocks noGrp="1"/>
          </p:cNvSpPr>
          <p:nvPr>
            <p:ph type="body" idx="1"/>
          </p:nvPr>
        </p:nvSpPr>
        <p:spPr>
          <a:xfrm>
            <a:off x="312450" y="811542"/>
            <a:ext cx="8519100" cy="432553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900" dirty="0">
                <a:solidFill>
                  <a:srgbClr val="171717"/>
                </a:solidFill>
                <a:latin typeface="Verdana"/>
                <a:ea typeface="Verdana"/>
                <a:cs typeface="Verdana"/>
                <a:sym typeface="Verdana"/>
              </a:rPr>
              <a:t>This is your chance to find out all about postgraduate study at Cambridge. </a:t>
            </a:r>
            <a:endParaRPr sz="900" dirty="0">
              <a:solidFill>
                <a:srgbClr val="171717"/>
              </a:solidFill>
              <a:latin typeface="Verdana"/>
              <a:ea typeface="Verdana"/>
              <a:cs typeface="Verdana"/>
              <a:sym typeface="Verdana"/>
            </a:endParaRPr>
          </a:p>
          <a:p>
            <a:pPr marL="0" lvl="0" indent="0" algn="l" rtl="0">
              <a:lnSpc>
                <a:spcPct val="100000"/>
              </a:lnSpc>
              <a:spcBef>
                <a:spcPts val="0"/>
              </a:spcBef>
              <a:spcAft>
                <a:spcPts val="0"/>
              </a:spcAft>
              <a:buNone/>
            </a:pPr>
            <a:r>
              <a:rPr lang="en-GB" sz="900" dirty="0">
                <a:solidFill>
                  <a:srgbClr val="171717"/>
                </a:solidFill>
                <a:latin typeface="Verdana"/>
                <a:ea typeface="Verdana"/>
                <a:cs typeface="Verdana"/>
                <a:sym typeface="Verdana"/>
              </a:rPr>
              <a:t>Chat with current students and academics, gain practical advice and find out whether </a:t>
            </a:r>
            <a:endParaRPr sz="900" dirty="0">
              <a:solidFill>
                <a:srgbClr val="171717"/>
              </a:solidFill>
              <a:latin typeface="Verdana"/>
              <a:ea typeface="Verdana"/>
              <a:cs typeface="Verdana"/>
              <a:sym typeface="Verdana"/>
            </a:endParaRPr>
          </a:p>
          <a:p>
            <a:pPr marL="0" lvl="0" indent="0" algn="l" rtl="0">
              <a:lnSpc>
                <a:spcPct val="100000"/>
              </a:lnSpc>
              <a:spcBef>
                <a:spcPts val="0"/>
              </a:spcBef>
              <a:spcAft>
                <a:spcPts val="0"/>
              </a:spcAft>
              <a:buNone/>
            </a:pPr>
            <a:r>
              <a:rPr lang="en-GB" sz="900" dirty="0">
                <a:solidFill>
                  <a:srgbClr val="171717"/>
                </a:solidFill>
                <a:latin typeface="Verdana"/>
                <a:ea typeface="Verdana"/>
                <a:cs typeface="Verdana"/>
                <a:sym typeface="Verdana"/>
              </a:rPr>
              <a:t>Cambridge is the right place for you.</a:t>
            </a:r>
            <a:endParaRPr sz="900" dirty="0">
              <a:solidFill>
                <a:srgbClr val="171717"/>
              </a:solidFill>
              <a:latin typeface="Verdana"/>
              <a:ea typeface="Verdana"/>
              <a:cs typeface="Verdana"/>
              <a:sym typeface="Verdana"/>
            </a:endParaRPr>
          </a:p>
          <a:p>
            <a:pPr marL="0" lvl="0" indent="0" algn="l" rtl="0">
              <a:lnSpc>
                <a:spcPct val="115000"/>
              </a:lnSpc>
              <a:spcBef>
                <a:spcPts val="0"/>
              </a:spcBef>
              <a:spcAft>
                <a:spcPts val="0"/>
              </a:spcAft>
              <a:buNone/>
            </a:pPr>
            <a:r>
              <a:rPr lang="en-GB" sz="900" b="1" dirty="0">
                <a:solidFill>
                  <a:srgbClr val="171717"/>
                </a:solidFill>
                <a:latin typeface="Verdana"/>
                <a:ea typeface="Verdana"/>
                <a:cs typeface="Verdana"/>
                <a:sym typeface="Verdana"/>
              </a:rPr>
              <a:t>To be notified when booking opens, </a:t>
            </a:r>
            <a:r>
              <a:rPr lang="en-GB" sz="900" b="1" u="sng" dirty="0">
                <a:solidFill>
                  <a:schemeClr val="accen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sign up for their newsletter here! </a:t>
            </a:r>
            <a:r>
              <a:rPr lang="en-GB" sz="900" dirty="0">
                <a:solidFill>
                  <a:schemeClr val="accent1"/>
                </a:solidFill>
                <a:latin typeface="Verdana"/>
                <a:ea typeface="Verdana"/>
                <a:cs typeface="Verdana"/>
                <a:sym typeface="Verdana"/>
              </a:rPr>
              <a:t>.</a:t>
            </a:r>
            <a:endParaRPr sz="900" dirty="0">
              <a:solidFill>
                <a:schemeClr val="accent1"/>
              </a:solidFill>
              <a:latin typeface="Verdana"/>
              <a:ea typeface="Verdana"/>
              <a:cs typeface="Verdana"/>
              <a:sym typeface="Verdana"/>
            </a:endParaRPr>
          </a:p>
          <a:p>
            <a:pPr marL="0" lvl="0" indent="0" algn="l" rtl="0">
              <a:lnSpc>
                <a:spcPct val="115000"/>
              </a:lnSpc>
              <a:spcBef>
                <a:spcPts val="0"/>
              </a:spcBef>
              <a:spcAft>
                <a:spcPts val="0"/>
              </a:spcAft>
              <a:buNone/>
            </a:pPr>
            <a:r>
              <a:rPr lang="en-GB" sz="900" u="sng" dirty="0">
                <a:solidFill>
                  <a:schemeClr val="accen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https://www.postgraduate.study.cam.ac.uk/openday</a:t>
            </a:r>
            <a:r>
              <a:rPr lang="en-GB" sz="900" dirty="0">
                <a:solidFill>
                  <a:schemeClr val="accent1"/>
                </a:solidFill>
                <a:latin typeface="Verdana"/>
                <a:ea typeface="Verdana"/>
                <a:cs typeface="Verdana"/>
                <a:sym typeface="Verdana"/>
              </a:rPr>
              <a:t> </a:t>
            </a:r>
            <a:endParaRPr sz="900" dirty="0">
              <a:solidFill>
                <a:schemeClr val="accent1"/>
              </a:solidFill>
              <a:latin typeface="Verdana"/>
              <a:ea typeface="Verdana"/>
              <a:cs typeface="Verdana"/>
              <a:sym typeface="Verdana"/>
            </a:endParaRPr>
          </a:p>
          <a:p>
            <a:pPr marL="0" lvl="0" indent="0" algn="l" rtl="0">
              <a:lnSpc>
                <a:spcPct val="115000"/>
              </a:lnSpc>
              <a:spcBef>
                <a:spcPts val="0"/>
              </a:spcBef>
              <a:spcAft>
                <a:spcPts val="0"/>
              </a:spcAft>
              <a:buNone/>
            </a:pPr>
            <a:endParaRPr sz="900" dirty="0">
              <a:solidFill>
                <a:srgbClr val="171717"/>
              </a:solidFill>
              <a:latin typeface="Verdana"/>
              <a:ea typeface="Verdana"/>
              <a:cs typeface="Verdana"/>
              <a:sym typeface="Verdana"/>
            </a:endParaRPr>
          </a:p>
          <a:p>
            <a:pPr marL="0" lvl="0" indent="0" algn="l" rtl="0">
              <a:lnSpc>
                <a:spcPct val="115000"/>
              </a:lnSpc>
              <a:spcBef>
                <a:spcPts val="0"/>
              </a:spcBef>
              <a:spcAft>
                <a:spcPts val="0"/>
              </a:spcAft>
              <a:buNone/>
            </a:pPr>
            <a:r>
              <a:rPr lang="en-GB" sz="1200" b="1" u="sng" dirty="0">
                <a:solidFill>
                  <a:schemeClr val="accent1"/>
                </a:solidFill>
                <a:highlight>
                  <a:srgbClr val="FFFF00"/>
                </a:highlight>
                <a:latin typeface="Verdana"/>
                <a:ea typeface="Verdana"/>
                <a:cs typeface="Verdana"/>
                <a:sym typeface="Verdana"/>
              </a:rPr>
              <a:t>What to expect</a:t>
            </a:r>
            <a:endParaRPr sz="1200" b="1" u="sng" dirty="0">
              <a:solidFill>
                <a:schemeClr val="accent1"/>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1050" b="1" dirty="0">
                <a:solidFill>
                  <a:srgbClr val="171717"/>
                </a:solidFill>
                <a:highlight>
                  <a:srgbClr val="FFFF00"/>
                </a:highlight>
                <a:latin typeface="Verdana"/>
                <a:ea typeface="Verdana"/>
                <a:cs typeface="Verdana"/>
                <a:sym typeface="Verdana"/>
              </a:rPr>
              <a:t>Warm-up webinars (30 August – 25 September)</a:t>
            </a:r>
            <a:endParaRPr sz="1050" b="1" dirty="0">
              <a:solidFill>
                <a:srgbClr val="171717"/>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800" dirty="0">
                <a:solidFill>
                  <a:srgbClr val="171717"/>
                </a:solidFill>
                <a:highlight>
                  <a:srgbClr val="FFFF00"/>
                </a:highlight>
                <a:latin typeface="Verdana"/>
                <a:ea typeface="Verdana"/>
                <a:cs typeface="Verdana"/>
                <a:sym typeface="Verdana"/>
              </a:rPr>
              <a:t>Start preparing with warm-up webinars. These cover a range of topics primarily focused on practical aspects of making an application to Cambridge.</a:t>
            </a:r>
          </a:p>
          <a:p>
            <a:pPr marL="0" lvl="0" indent="0" algn="l" rtl="0">
              <a:lnSpc>
                <a:spcPct val="115000"/>
              </a:lnSpc>
              <a:spcBef>
                <a:spcPts val="0"/>
              </a:spcBef>
              <a:spcAft>
                <a:spcPts val="0"/>
              </a:spcAft>
              <a:buNone/>
            </a:pPr>
            <a:endParaRPr lang="en-GB" sz="800" dirty="0">
              <a:solidFill>
                <a:srgbClr val="171717"/>
              </a:solidFill>
              <a:highlight>
                <a:srgbClr val="FFFF00"/>
              </a:highlight>
              <a:latin typeface="Verdana"/>
              <a:ea typeface="Verdana"/>
              <a:cs typeface="Verdana"/>
              <a:sym typeface="Verdana"/>
            </a:endParaRPr>
          </a:p>
          <a:p>
            <a:pPr marL="0" indent="0">
              <a:buNone/>
            </a:pPr>
            <a:r>
              <a:rPr lang="en-GB" sz="1050" b="1" dirty="0">
                <a:solidFill>
                  <a:srgbClr val="171717"/>
                </a:solidFill>
                <a:highlight>
                  <a:srgbClr val="FFFF00"/>
                </a:highlight>
                <a:latin typeface="Verdana"/>
                <a:ea typeface="Verdana"/>
                <a:cs typeface="Verdana"/>
                <a:sym typeface="Verdana"/>
              </a:rPr>
              <a:t>College </a:t>
            </a:r>
            <a:r>
              <a:rPr lang="en-GB" sz="1050" b="1" dirty="0" err="1">
                <a:solidFill>
                  <a:srgbClr val="171717"/>
                </a:solidFill>
                <a:highlight>
                  <a:srgbClr val="FFFF00"/>
                </a:highlight>
                <a:latin typeface="Verdana"/>
                <a:ea typeface="Verdana"/>
                <a:cs typeface="Verdana"/>
                <a:sym typeface="Verdana"/>
              </a:rPr>
              <a:t>vists</a:t>
            </a:r>
            <a:r>
              <a:rPr lang="en-GB" sz="1050" b="1" dirty="0">
                <a:solidFill>
                  <a:srgbClr val="171717"/>
                </a:solidFill>
                <a:highlight>
                  <a:srgbClr val="FFFF00"/>
                </a:highlight>
                <a:latin typeface="Verdana"/>
                <a:ea typeface="Verdana"/>
                <a:cs typeface="Verdana"/>
                <a:sym typeface="Verdana"/>
              </a:rPr>
              <a:t> (in person) (19 – 23 September,</a:t>
            </a:r>
            <a:r>
              <a:rPr lang="en-GB" sz="900" dirty="0">
                <a:solidFill>
                  <a:srgbClr val="171717"/>
                </a:solidFill>
                <a:highlight>
                  <a:srgbClr val="FFFF00"/>
                </a:highlight>
                <a:latin typeface="Verdana"/>
                <a:ea typeface="Verdana"/>
                <a:cs typeface="Verdana"/>
                <a:sym typeface="Verdana"/>
              </a:rPr>
              <a:t> date depending on College</a:t>
            </a:r>
            <a:r>
              <a:rPr lang="en-GB" sz="1050" b="1" dirty="0">
                <a:solidFill>
                  <a:srgbClr val="171717"/>
                </a:solidFill>
                <a:highlight>
                  <a:srgbClr val="FFFF00"/>
                </a:highlight>
                <a:latin typeface="Verdana"/>
                <a:ea typeface="Verdana"/>
                <a:cs typeface="Verdana"/>
                <a:sym typeface="Verdana"/>
              </a:rPr>
              <a:t>)</a:t>
            </a:r>
          </a:p>
          <a:p>
            <a:pPr marL="0" lvl="0" indent="0" algn="l" rtl="0">
              <a:lnSpc>
                <a:spcPct val="115000"/>
              </a:lnSpc>
              <a:spcBef>
                <a:spcPts val="0"/>
              </a:spcBef>
              <a:spcAft>
                <a:spcPts val="0"/>
              </a:spcAft>
              <a:buNone/>
            </a:pPr>
            <a:endParaRPr sz="800" dirty="0">
              <a:solidFill>
                <a:srgbClr val="171717"/>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1050" b="1" dirty="0">
                <a:solidFill>
                  <a:srgbClr val="171717"/>
                </a:solidFill>
                <a:highlight>
                  <a:srgbClr val="FFFF00"/>
                </a:highlight>
                <a:latin typeface="Verdana"/>
                <a:ea typeface="Verdana"/>
                <a:cs typeface="Verdana"/>
                <a:sym typeface="Verdana"/>
              </a:rPr>
              <a:t>Open Days Week 1 (4 – 8 November)</a:t>
            </a:r>
            <a:endParaRPr sz="1050" b="1" dirty="0">
              <a:solidFill>
                <a:srgbClr val="171717"/>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800" dirty="0">
                <a:solidFill>
                  <a:srgbClr val="171717"/>
                </a:solidFill>
                <a:highlight>
                  <a:srgbClr val="FFFF00"/>
                </a:highlight>
                <a:latin typeface="Verdana"/>
                <a:ea typeface="Verdana"/>
                <a:cs typeface="Verdana"/>
                <a:sym typeface="Verdana"/>
              </a:rPr>
              <a:t>Join us live, for online sessions, covering all our courses and subject areas:</a:t>
            </a:r>
            <a:endParaRPr sz="800" dirty="0">
              <a:solidFill>
                <a:srgbClr val="171717"/>
              </a:solidFill>
              <a:highlight>
                <a:srgbClr val="FFFF00"/>
              </a:highlight>
              <a:latin typeface="Verdana"/>
              <a:ea typeface="Verdana"/>
              <a:cs typeface="Verdana"/>
              <a:sym typeface="Verdana"/>
            </a:endParaRPr>
          </a:p>
          <a:p>
            <a:pPr marL="596900" lvl="0" indent="-279400" algn="l" rtl="0">
              <a:lnSpc>
                <a:spcPct val="115000"/>
              </a:lnSpc>
              <a:spcBef>
                <a:spcPts val="0"/>
              </a:spcBef>
              <a:spcAft>
                <a:spcPts val="0"/>
              </a:spcAft>
              <a:buClr>
                <a:srgbClr val="171717"/>
              </a:buClr>
              <a:buSzPts val="800"/>
              <a:buFont typeface="Verdana"/>
              <a:buChar char="■"/>
            </a:pPr>
            <a:r>
              <a:rPr lang="en-GB" sz="800" dirty="0">
                <a:solidFill>
                  <a:srgbClr val="171717"/>
                </a:solidFill>
                <a:highlight>
                  <a:srgbClr val="FFFF00"/>
                </a:highlight>
                <a:latin typeface="Verdana"/>
                <a:ea typeface="Verdana"/>
                <a:cs typeface="Verdana"/>
                <a:sym typeface="Verdana"/>
              </a:rPr>
              <a:t>Find out more about our courses and explore your subject</a:t>
            </a:r>
            <a:endParaRPr sz="800" dirty="0">
              <a:solidFill>
                <a:srgbClr val="171717"/>
              </a:solidFill>
              <a:highlight>
                <a:srgbClr val="FFFF00"/>
              </a:highlight>
              <a:latin typeface="Verdana"/>
              <a:ea typeface="Verdana"/>
              <a:cs typeface="Verdana"/>
              <a:sym typeface="Verdana"/>
            </a:endParaRPr>
          </a:p>
          <a:p>
            <a:pPr marL="596900" lvl="0" indent="-279400" algn="l" rtl="0">
              <a:lnSpc>
                <a:spcPct val="115000"/>
              </a:lnSpc>
              <a:spcBef>
                <a:spcPts val="0"/>
              </a:spcBef>
              <a:spcAft>
                <a:spcPts val="0"/>
              </a:spcAft>
              <a:buClr>
                <a:srgbClr val="171717"/>
              </a:buClr>
              <a:buSzPts val="800"/>
              <a:buFont typeface="Verdana"/>
              <a:buChar char="■"/>
            </a:pPr>
            <a:r>
              <a:rPr lang="en-GB" sz="800" dirty="0">
                <a:solidFill>
                  <a:srgbClr val="171717"/>
                </a:solidFill>
                <a:highlight>
                  <a:srgbClr val="FFFF00"/>
                </a:highlight>
                <a:latin typeface="Verdana"/>
                <a:ea typeface="Verdana"/>
                <a:cs typeface="Verdana"/>
                <a:sym typeface="Verdana"/>
              </a:rPr>
              <a:t>Chat with academics, current students and other staff</a:t>
            </a:r>
            <a:endParaRPr sz="800" dirty="0">
              <a:solidFill>
                <a:srgbClr val="171717"/>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1050" b="1" dirty="0">
                <a:solidFill>
                  <a:srgbClr val="171717"/>
                </a:solidFill>
                <a:highlight>
                  <a:srgbClr val="FFFF00"/>
                </a:highlight>
                <a:latin typeface="Verdana"/>
                <a:ea typeface="Verdana"/>
                <a:cs typeface="Verdana"/>
                <a:sym typeface="Verdana"/>
              </a:rPr>
              <a:t>Open Days Week 2 (11 – 15 November)</a:t>
            </a:r>
          </a:p>
          <a:p>
            <a:pPr marL="0" lvl="0" indent="0" algn="l" rtl="0">
              <a:lnSpc>
                <a:spcPct val="115000"/>
              </a:lnSpc>
              <a:spcBef>
                <a:spcPts val="0"/>
              </a:spcBef>
              <a:spcAft>
                <a:spcPts val="0"/>
              </a:spcAft>
              <a:buNone/>
            </a:pPr>
            <a:r>
              <a:rPr lang="en-GB" sz="800" dirty="0">
                <a:solidFill>
                  <a:srgbClr val="171717"/>
                </a:solidFill>
                <a:highlight>
                  <a:srgbClr val="FFFF00"/>
                </a:highlight>
                <a:latin typeface="Verdana"/>
                <a:ea typeface="Verdana"/>
                <a:cs typeface="Verdana"/>
                <a:sym typeface="Verdana"/>
              </a:rPr>
              <a:t>Love online sessions, covering different areas of support:</a:t>
            </a:r>
          </a:p>
          <a:p>
            <a:pPr marL="596900" lvl="0" indent="-279400" algn="l" rtl="0">
              <a:lnSpc>
                <a:spcPct val="115000"/>
              </a:lnSpc>
              <a:spcBef>
                <a:spcPts val="0"/>
              </a:spcBef>
              <a:spcAft>
                <a:spcPts val="0"/>
              </a:spcAft>
              <a:buClr>
                <a:srgbClr val="171717"/>
              </a:buClr>
              <a:buSzPts val="800"/>
              <a:buFont typeface="Verdana"/>
              <a:buChar char="■"/>
            </a:pPr>
            <a:r>
              <a:rPr lang="en-GB" sz="800" dirty="0">
                <a:solidFill>
                  <a:srgbClr val="171717"/>
                </a:solidFill>
                <a:highlight>
                  <a:srgbClr val="FFFF00"/>
                </a:highlight>
                <a:latin typeface="Verdana"/>
                <a:ea typeface="Verdana"/>
                <a:cs typeface="Verdana"/>
                <a:sym typeface="Verdana"/>
              </a:rPr>
              <a:t>Discover more about the Colleges</a:t>
            </a:r>
          </a:p>
          <a:p>
            <a:pPr marL="596900" lvl="0" indent="-279400" algn="l" rtl="0">
              <a:lnSpc>
                <a:spcPct val="115000"/>
              </a:lnSpc>
              <a:spcBef>
                <a:spcPts val="0"/>
              </a:spcBef>
              <a:spcAft>
                <a:spcPts val="0"/>
              </a:spcAft>
              <a:buClr>
                <a:srgbClr val="171717"/>
              </a:buClr>
              <a:buSzPts val="800"/>
              <a:buFont typeface="Verdana"/>
              <a:buChar char="■"/>
            </a:pPr>
            <a:r>
              <a:rPr lang="en-GB" sz="800" dirty="0">
                <a:solidFill>
                  <a:srgbClr val="171717"/>
                </a:solidFill>
                <a:highlight>
                  <a:srgbClr val="FFFF00"/>
                </a:highlight>
                <a:latin typeface="Verdana"/>
                <a:ea typeface="Verdana"/>
                <a:cs typeface="Verdana"/>
                <a:sym typeface="Verdana"/>
              </a:rPr>
              <a:t>Learn about funding opportunities</a:t>
            </a:r>
          </a:p>
          <a:p>
            <a:pPr marL="596900" lvl="0" indent="-279400" algn="l" rtl="0">
              <a:lnSpc>
                <a:spcPct val="115000"/>
              </a:lnSpc>
              <a:spcBef>
                <a:spcPts val="0"/>
              </a:spcBef>
              <a:spcAft>
                <a:spcPts val="0"/>
              </a:spcAft>
              <a:buClr>
                <a:srgbClr val="171717"/>
              </a:buClr>
              <a:buSzPts val="800"/>
              <a:buFont typeface="Verdana"/>
              <a:buChar char="■"/>
            </a:pPr>
            <a:r>
              <a:rPr lang="en-GB" sz="800" dirty="0">
                <a:solidFill>
                  <a:srgbClr val="171717"/>
                </a:solidFill>
                <a:highlight>
                  <a:srgbClr val="FFFF00"/>
                </a:highlight>
                <a:latin typeface="Verdana"/>
                <a:ea typeface="Verdana"/>
                <a:cs typeface="Verdana"/>
                <a:sym typeface="Verdana"/>
              </a:rPr>
              <a:t>Discover what pastoral support is available</a:t>
            </a:r>
          </a:p>
          <a:p>
            <a:pPr marL="596900" lvl="0" indent="-279400" algn="l" rtl="0">
              <a:lnSpc>
                <a:spcPct val="115000"/>
              </a:lnSpc>
              <a:spcBef>
                <a:spcPts val="0"/>
              </a:spcBef>
              <a:spcAft>
                <a:spcPts val="0"/>
              </a:spcAft>
              <a:buClr>
                <a:srgbClr val="171717"/>
              </a:buClr>
              <a:buSzPts val="800"/>
              <a:buFont typeface="Verdana"/>
              <a:buChar char="■"/>
            </a:pPr>
            <a:r>
              <a:rPr lang="en-GB" sz="800" dirty="0">
                <a:solidFill>
                  <a:srgbClr val="171717"/>
                </a:solidFill>
                <a:highlight>
                  <a:srgbClr val="FFFF00"/>
                </a:highlight>
                <a:latin typeface="Verdana"/>
                <a:ea typeface="Verdana"/>
                <a:cs typeface="Verdana"/>
                <a:sym typeface="Verdana"/>
              </a:rPr>
              <a:t>The </a:t>
            </a:r>
            <a:r>
              <a:rPr lang="en-GB" sz="800" dirty="0" err="1">
                <a:solidFill>
                  <a:srgbClr val="171717"/>
                </a:solidFill>
                <a:highlight>
                  <a:srgbClr val="FFFF00"/>
                </a:highlight>
                <a:latin typeface="Verdana"/>
                <a:ea typeface="Verdana"/>
                <a:cs typeface="Verdana"/>
                <a:sym typeface="Verdana"/>
              </a:rPr>
              <a:t>Insititute</a:t>
            </a:r>
            <a:r>
              <a:rPr lang="en-GB" sz="800" dirty="0">
                <a:solidFill>
                  <a:srgbClr val="171717"/>
                </a:solidFill>
                <a:highlight>
                  <a:srgbClr val="FFFF00"/>
                </a:highlight>
                <a:latin typeface="Verdana"/>
                <a:ea typeface="Verdana"/>
                <a:cs typeface="Verdana"/>
                <a:sym typeface="Verdana"/>
              </a:rPr>
              <a:t> of Continuing Education</a:t>
            </a:r>
          </a:p>
          <a:p>
            <a:pPr marL="596900" lvl="0" indent="-279400" algn="l" rtl="0">
              <a:lnSpc>
                <a:spcPct val="115000"/>
              </a:lnSpc>
              <a:spcBef>
                <a:spcPts val="0"/>
              </a:spcBef>
              <a:spcAft>
                <a:spcPts val="0"/>
              </a:spcAft>
              <a:buClr>
                <a:srgbClr val="171717"/>
              </a:buClr>
              <a:buSzPts val="800"/>
              <a:buFont typeface="Verdana"/>
              <a:buChar char="■"/>
            </a:pPr>
            <a:r>
              <a:rPr lang="en-GB" sz="800" dirty="0">
                <a:solidFill>
                  <a:srgbClr val="171717"/>
                </a:solidFill>
                <a:highlight>
                  <a:srgbClr val="FFFF00"/>
                </a:highlight>
                <a:latin typeface="Verdana"/>
                <a:ea typeface="Verdana"/>
                <a:cs typeface="Verdana"/>
                <a:sym typeface="Verdana"/>
              </a:rPr>
              <a:t>Watch recordings of subject sessions from the previous week</a:t>
            </a:r>
          </a:p>
          <a:p>
            <a:pPr marL="0" lvl="0" indent="0" algn="l" rtl="0">
              <a:lnSpc>
                <a:spcPct val="115000"/>
              </a:lnSpc>
              <a:spcBef>
                <a:spcPts val="0"/>
              </a:spcBef>
              <a:spcAft>
                <a:spcPts val="0"/>
              </a:spcAft>
              <a:buNone/>
            </a:pPr>
            <a:r>
              <a:rPr lang="en-GB" sz="1050" b="1">
                <a:solidFill>
                  <a:srgbClr val="171717"/>
                </a:solidFill>
                <a:highlight>
                  <a:srgbClr val="FFFF00"/>
                </a:highlight>
                <a:latin typeface="Verdana"/>
                <a:ea typeface="Verdana"/>
                <a:cs typeface="Verdana"/>
                <a:sym typeface="Verdana"/>
              </a:rPr>
              <a:t>On-demand </a:t>
            </a:r>
            <a:r>
              <a:rPr lang="en-GB" sz="1050" b="1" dirty="0">
                <a:solidFill>
                  <a:srgbClr val="171717"/>
                </a:solidFill>
                <a:highlight>
                  <a:srgbClr val="FFFF00"/>
                </a:highlight>
                <a:latin typeface="Verdana"/>
                <a:ea typeface="Verdana"/>
                <a:cs typeface="Verdana"/>
                <a:sym typeface="Verdana"/>
              </a:rPr>
              <a:t>content</a:t>
            </a:r>
            <a:endParaRPr sz="1050" b="1" dirty="0">
              <a:solidFill>
                <a:srgbClr val="171717"/>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800" dirty="0">
                <a:solidFill>
                  <a:srgbClr val="171717"/>
                </a:solidFill>
                <a:highlight>
                  <a:srgbClr val="FFFF00"/>
                </a:highlight>
                <a:latin typeface="Verdana"/>
                <a:ea typeface="Verdana"/>
                <a:cs typeface="Verdana"/>
                <a:sym typeface="Verdana"/>
              </a:rPr>
              <a:t>Anyone who signs up for any of the above events will receive access to on-demand videos on the practicalities of applying to Cambridge.</a:t>
            </a:r>
            <a:endParaRPr sz="800" dirty="0">
              <a:solidFill>
                <a:srgbClr val="171717"/>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1050" b="1" dirty="0">
                <a:solidFill>
                  <a:srgbClr val="171717"/>
                </a:solidFill>
                <a:highlight>
                  <a:srgbClr val="FFFF00"/>
                </a:highlight>
                <a:latin typeface="Verdana"/>
                <a:ea typeface="Verdana"/>
                <a:cs typeface="Verdana"/>
                <a:sym typeface="Verdana"/>
              </a:rPr>
              <a:t>Virtual Tour</a:t>
            </a:r>
            <a:endParaRPr sz="1050" b="1" dirty="0">
              <a:solidFill>
                <a:srgbClr val="171717"/>
              </a:solidFill>
              <a:highlight>
                <a:srgbClr val="FFFF00"/>
              </a:highlight>
              <a:latin typeface="Verdana"/>
              <a:ea typeface="Verdana"/>
              <a:cs typeface="Verdana"/>
              <a:sym typeface="Verdana"/>
            </a:endParaRPr>
          </a:p>
          <a:p>
            <a:pPr marL="0" lvl="0" indent="0" algn="l" rtl="0">
              <a:lnSpc>
                <a:spcPct val="115000"/>
              </a:lnSpc>
              <a:spcBef>
                <a:spcPts val="0"/>
              </a:spcBef>
              <a:spcAft>
                <a:spcPts val="0"/>
              </a:spcAft>
              <a:buNone/>
            </a:pPr>
            <a:r>
              <a:rPr lang="en-GB" sz="800" dirty="0">
                <a:solidFill>
                  <a:srgbClr val="171717"/>
                </a:solidFill>
                <a:highlight>
                  <a:srgbClr val="FFFF00"/>
                </a:highlight>
                <a:latin typeface="Verdana"/>
                <a:ea typeface="Verdana"/>
                <a:cs typeface="Verdana"/>
                <a:sym typeface="Verdana"/>
              </a:rPr>
              <a:t>Explore Cambridge in your own time, using 360 degree photography, videos and photo galleries in a </a:t>
            </a:r>
            <a:r>
              <a:rPr lang="en-GB" sz="800" b="1" dirty="0">
                <a:solidFill>
                  <a:srgbClr val="171717"/>
                </a:solidFill>
                <a:highlight>
                  <a:srgbClr val="FFFF00"/>
                </a:highlight>
                <a:latin typeface="Verdana"/>
                <a:ea typeface="Verdana"/>
                <a:cs typeface="Verdana"/>
                <a:sym typeface="Verdana"/>
                <a:hlinkClick r:id="rId5"/>
              </a:rPr>
              <a:t>Virtual Tour</a:t>
            </a:r>
            <a:r>
              <a:rPr lang="en-GB" sz="800" dirty="0">
                <a:solidFill>
                  <a:srgbClr val="171717"/>
                </a:solidFill>
                <a:highlight>
                  <a:srgbClr val="FFFF00"/>
                </a:highlight>
                <a:latin typeface="Verdana"/>
                <a:ea typeface="Verdana"/>
                <a:cs typeface="Verdana"/>
                <a:sym typeface="Verdana"/>
              </a:rPr>
              <a:t>. </a:t>
            </a:r>
            <a:endParaRPr sz="630" b="1" dirty="0">
              <a:solidFill>
                <a:schemeClr val="accent1"/>
              </a:solidFill>
              <a:highlight>
                <a:srgbClr val="FFFF00"/>
              </a:highlight>
              <a:latin typeface="Verdana"/>
              <a:ea typeface="Verdana"/>
              <a:cs typeface="Verdana"/>
              <a:sym typeface="Verdana"/>
            </a:endParaRPr>
          </a:p>
          <a:p>
            <a:pPr marL="0" lvl="0" indent="0" algn="l" rtl="0">
              <a:lnSpc>
                <a:spcPct val="100000"/>
              </a:lnSpc>
              <a:spcBef>
                <a:spcPts val="0"/>
              </a:spcBef>
              <a:spcAft>
                <a:spcPts val="800"/>
              </a:spcAft>
              <a:buNone/>
            </a:pPr>
            <a:endParaRPr sz="970" dirty="0">
              <a:latin typeface="Arial"/>
              <a:ea typeface="Arial"/>
              <a:cs typeface="Arial"/>
              <a:sym typeface="Arial"/>
            </a:endParaRPr>
          </a:p>
        </p:txBody>
      </p:sp>
      <p:pic>
        <p:nvPicPr>
          <p:cNvPr id="352" name="Google Shape;352;p22"/>
          <p:cNvPicPr preferRelativeResize="0"/>
          <p:nvPr/>
        </p:nvPicPr>
        <p:blipFill>
          <a:blip r:embed="rId6">
            <a:alphaModFix/>
          </a:blip>
          <a:stretch>
            <a:fillRect/>
          </a:stretch>
        </p:blipFill>
        <p:spPr>
          <a:xfrm>
            <a:off x="5703225" y="891029"/>
            <a:ext cx="2927276" cy="1289275"/>
          </a:xfrm>
          <a:prstGeom prst="rect">
            <a:avLst/>
          </a:prstGeom>
          <a:noFill/>
          <a:ln>
            <a:noFill/>
          </a:ln>
        </p:spPr>
      </p:pic>
      <p:pic>
        <p:nvPicPr>
          <p:cNvPr id="353" name="Google Shape;353;p22"/>
          <p:cNvPicPr preferRelativeResize="0"/>
          <p:nvPr/>
        </p:nvPicPr>
        <p:blipFill>
          <a:blip r:embed="rId7">
            <a:alphaModFix/>
          </a:blip>
          <a:stretch>
            <a:fillRect/>
          </a:stretch>
        </p:blipFill>
        <p:spPr>
          <a:xfrm>
            <a:off x="5703225" y="2478215"/>
            <a:ext cx="2927275" cy="1432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3"/>
          <p:cNvSpPr txBox="1">
            <a:spLocks noGrp="1"/>
          </p:cNvSpPr>
          <p:nvPr>
            <p:ph type="title"/>
          </p:nvPr>
        </p:nvSpPr>
        <p:spPr>
          <a:xfrm>
            <a:off x="1187625" y="653450"/>
            <a:ext cx="7819200" cy="914100"/>
          </a:xfrm>
          <a:prstGeom prst="rect">
            <a:avLst/>
          </a:prstGeom>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None/>
            </a:pPr>
            <a:r>
              <a:rPr lang="en-GB" sz="2250" dirty="0">
                <a:latin typeface="Verdana"/>
                <a:ea typeface="Verdana"/>
                <a:cs typeface="Verdana"/>
                <a:sym typeface="Verdana"/>
              </a:rPr>
              <a:t>Cambridge Virtual Postgraduate Open Days 2024</a:t>
            </a:r>
            <a:endParaRPr sz="2250" dirty="0">
              <a:latin typeface="Verdana"/>
              <a:ea typeface="Verdana"/>
              <a:cs typeface="Verdana"/>
              <a:sym typeface="Verdana"/>
            </a:endParaRPr>
          </a:p>
          <a:p>
            <a:pPr marL="0" lvl="0" indent="0" algn="ctr" rtl="0">
              <a:spcBef>
                <a:spcPts val="800"/>
              </a:spcBef>
              <a:spcAft>
                <a:spcPts val="0"/>
              </a:spcAft>
              <a:buNone/>
            </a:pPr>
            <a:r>
              <a:rPr lang="en-GB" sz="1455" dirty="0">
                <a:solidFill>
                  <a:schemeClr val="accent1"/>
                </a:solidFill>
                <a:highlight>
                  <a:srgbClr val="FFFFFF"/>
                </a:highlight>
                <a:latin typeface="Verdana"/>
                <a:ea typeface="Verdana"/>
                <a:cs typeface="Verdana"/>
                <a:sym typeface="Verdana"/>
              </a:rPr>
              <a:t>Check out the below University Open Day video and some of our student testimonials</a:t>
            </a:r>
            <a:endParaRPr dirty="0"/>
          </a:p>
        </p:txBody>
      </p:sp>
      <p:sp>
        <p:nvSpPr>
          <p:cNvPr id="359" name="Google Shape;359;p23"/>
          <p:cNvSpPr txBox="1">
            <a:spLocks noGrp="1"/>
          </p:cNvSpPr>
          <p:nvPr>
            <p:ph type="body" idx="1"/>
          </p:nvPr>
        </p:nvSpPr>
        <p:spPr>
          <a:xfrm>
            <a:off x="312450" y="1273875"/>
            <a:ext cx="8519100" cy="2911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30" b="1">
              <a:solidFill>
                <a:schemeClr val="accent1"/>
              </a:solidFill>
              <a:latin typeface="Verdana"/>
              <a:ea typeface="Verdana"/>
              <a:cs typeface="Verdana"/>
              <a:sym typeface="Verdana"/>
            </a:endParaRPr>
          </a:p>
          <a:p>
            <a:pPr marL="0" lvl="0" indent="0" algn="l" rtl="0">
              <a:lnSpc>
                <a:spcPct val="100000"/>
              </a:lnSpc>
              <a:spcBef>
                <a:spcPts val="0"/>
              </a:spcBef>
              <a:spcAft>
                <a:spcPts val="800"/>
              </a:spcAft>
              <a:buNone/>
            </a:pPr>
            <a:endParaRPr sz="970">
              <a:latin typeface="Arial"/>
              <a:ea typeface="Arial"/>
              <a:cs typeface="Arial"/>
              <a:sym typeface="Arial"/>
            </a:endParaRPr>
          </a:p>
        </p:txBody>
      </p:sp>
      <p:pic>
        <p:nvPicPr>
          <p:cNvPr id="360" name="Google Shape;360;p23"/>
          <p:cNvPicPr preferRelativeResize="0"/>
          <p:nvPr/>
        </p:nvPicPr>
        <p:blipFill>
          <a:blip r:embed="rId3">
            <a:alphaModFix/>
          </a:blip>
          <a:stretch>
            <a:fillRect/>
          </a:stretch>
        </p:blipFill>
        <p:spPr>
          <a:xfrm>
            <a:off x="7131893" y="146593"/>
            <a:ext cx="1875025" cy="471875"/>
          </a:xfrm>
          <a:prstGeom prst="rect">
            <a:avLst/>
          </a:prstGeom>
          <a:noFill/>
          <a:ln>
            <a:noFill/>
          </a:ln>
        </p:spPr>
      </p:pic>
      <p:pic>
        <p:nvPicPr>
          <p:cNvPr id="361" name="Google Shape;361;p23" descr="Join Megan from the Cambridge Admissions Office as she explores the Cambridge Virtual Open Days, and learn how to navigate our Virtual Tour platform to make the most of all the content we have available.&#10;&#10;The September Virtual Open Days are running from Monday 13 September - Sunday 26 September 2021, with live webinars and chats taking place on 16 and 17 September.&#10;&#10;To book your free ticket, visit https://www.undergraduate.study.cam.ac.uk/events/cambridge-open-days. We look forward to welcoming you along!&#10;&#10;Please feel free to contact the Admissions Office by emailing CAOEvents@admin.cam.ac.uk with any questions." title="Exploring the Cambridge Virtual Open Days">
            <a:hlinkClick r:id="rId4"/>
          </p:cNvPr>
          <p:cNvPicPr preferRelativeResize="0"/>
          <p:nvPr/>
        </p:nvPicPr>
        <p:blipFill>
          <a:blip r:embed="rId5">
            <a:alphaModFix/>
          </a:blip>
          <a:stretch>
            <a:fillRect/>
          </a:stretch>
        </p:blipFill>
        <p:spPr>
          <a:xfrm>
            <a:off x="404100" y="1628050"/>
            <a:ext cx="5294950" cy="2978400"/>
          </a:xfrm>
          <a:prstGeom prst="rect">
            <a:avLst/>
          </a:prstGeom>
          <a:noFill/>
          <a:ln>
            <a:noFill/>
          </a:ln>
        </p:spPr>
      </p:pic>
      <p:pic>
        <p:nvPicPr>
          <p:cNvPr id="362" name="Google Shape;362;p23" descr="In this Student Testimony we hear from Oscar Cortes Azuero , a PhD graduate who works in the Salje Lab here at the Department of Genetics.  &#10;Music: Royalty Free Music from Bensound https://www.bensound.com/royalty-free...&#10;Track: Beyond the Line" title="PhD Student Testimony -  Oscar Cortes Azuero (2022)">
            <a:hlinkClick r:id="rId6"/>
          </p:cNvPr>
          <p:cNvPicPr preferRelativeResize="0"/>
          <p:nvPr/>
        </p:nvPicPr>
        <p:blipFill>
          <a:blip r:embed="rId7">
            <a:alphaModFix/>
          </a:blip>
          <a:stretch>
            <a:fillRect/>
          </a:stretch>
        </p:blipFill>
        <p:spPr>
          <a:xfrm>
            <a:off x="5958825" y="1628050"/>
            <a:ext cx="2793775" cy="1571500"/>
          </a:xfrm>
          <a:prstGeom prst="rect">
            <a:avLst/>
          </a:prstGeom>
          <a:noFill/>
          <a:ln>
            <a:noFill/>
          </a:ln>
        </p:spPr>
      </p:pic>
      <p:pic>
        <p:nvPicPr>
          <p:cNvPr id="363" name="Google Shape;363;p23" descr="In this Student Testimony we hear from Gloria Jansen , a PhD graduate who works in the  Karam-Teixeira Lab here at the Department of Genetics.  &#10;Music: Royalty Free Music from Bensound https://www.bensound.com/royalty-free-music&#10;Track: Beyond the Line" title="PhD Student Testimony - Gloria  Jansen (2022)">
            <a:hlinkClick r:id="rId8"/>
          </p:cNvPr>
          <p:cNvPicPr preferRelativeResize="0"/>
          <p:nvPr/>
        </p:nvPicPr>
        <p:blipFill>
          <a:blip r:embed="rId9">
            <a:alphaModFix/>
          </a:blip>
          <a:stretch>
            <a:fillRect/>
          </a:stretch>
        </p:blipFill>
        <p:spPr>
          <a:xfrm>
            <a:off x="5958825" y="3325625"/>
            <a:ext cx="2793775" cy="1571499"/>
          </a:xfrm>
          <a:prstGeom prst="rect">
            <a:avLst/>
          </a:prstGeom>
          <a:noFill/>
          <a:ln>
            <a:noFill/>
          </a:ln>
        </p:spPr>
      </p:pic>
      <p:sp>
        <p:nvSpPr>
          <p:cNvPr id="364" name="Google Shape;364;p23"/>
          <p:cNvSpPr txBox="1"/>
          <p:nvPr/>
        </p:nvSpPr>
        <p:spPr>
          <a:xfrm>
            <a:off x="5958825" y="4897125"/>
            <a:ext cx="2961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u="sng">
                <a:solidFill>
                  <a:schemeClr val="hlink"/>
                </a:solidFill>
                <a:hlinkClick r:id="rId10"/>
              </a:rPr>
              <a:t>Department of Genetics - University of Cambridge - YouTube</a:t>
            </a:r>
            <a:endParaRPr sz="1000">
              <a:latin typeface="Nunito"/>
              <a:ea typeface="Nunito"/>
              <a:cs typeface="Nunito"/>
              <a:sym typeface="Nunito"/>
            </a:endParaRPr>
          </a:p>
        </p:txBody>
      </p:sp>
      <p:sp>
        <p:nvSpPr>
          <p:cNvPr id="365" name="Google Shape;365;p23"/>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11"/>
              </a:rPr>
              <a:t>Cambridge Open Days - YouTube</a:t>
            </a:r>
            <a:endParaRPr/>
          </a:p>
        </p:txBody>
      </p:sp>
      <p:sp>
        <p:nvSpPr>
          <p:cNvPr id="366" name="Google Shape;366;p23"/>
          <p:cNvSpPr txBox="1"/>
          <p:nvPr/>
        </p:nvSpPr>
        <p:spPr>
          <a:xfrm>
            <a:off x="404100" y="4666950"/>
            <a:ext cx="4356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u="sng">
                <a:solidFill>
                  <a:schemeClr val="hlink"/>
                </a:solidFill>
                <a:hlinkClick r:id="rId11"/>
              </a:rPr>
              <a:t>Cambridge Open Days - YouTube</a:t>
            </a:r>
            <a:endParaRPr sz="1000">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1000"/>
                                        <p:tgtEl>
                                          <p:spTgt spid="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300"/>
              <a:t>Helpful Links </a:t>
            </a:r>
            <a:endParaRPr sz="3300"/>
          </a:p>
        </p:txBody>
      </p:sp>
      <p:sp>
        <p:nvSpPr>
          <p:cNvPr id="372" name="Google Shape;372;p24"/>
          <p:cNvSpPr txBox="1">
            <a:spLocks noGrp="1"/>
          </p:cNvSpPr>
          <p:nvPr>
            <p:ph type="body" idx="1"/>
          </p:nvPr>
        </p:nvSpPr>
        <p:spPr>
          <a:xfrm>
            <a:off x="421375" y="1567550"/>
            <a:ext cx="6825000" cy="2911200"/>
          </a:xfrm>
          <a:prstGeom prst="rect">
            <a:avLst/>
          </a:prstGeom>
        </p:spPr>
        <p:txBody>
          <a:bodyPr spcFirstLastPara="1" wrap="square" lIns="91425" tIns="91425" rIns="91425" bIns="91425" anchor="t" anchorCtr="0">
            <a:noAutofit/>
          </a:bodyPr>
          <a:lstStyle/>
          <a:p>
            <a:pPr marL="457200" lvl="0" indent="-317500" algn="just" rtl="0">
              <a:lnSpc>
                <a:spcPct val="100000"/>
              </a:lnSpc>
              <a:spcBef>
                <a:spcPts val="1200"/>
              </a:spcBef>
              <a:spcAft>
                <a:spcPts val="0"/>
              </a:spcAft>
              <a:buSzPts val="1400"/>
              <a:buFont typeface="Arial"/>
              <a:buChar char="●"/>
            </a:pPr>
            <a:r>
              <a:rPr lang="en-GB"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Postgraduate Admissions</a:t>
            </a:r>
            <a:r>
              <a:rPr lang="en-GB" sz="1400">
                <a:solidFill>
                  <a:srgbClr val="CCCCCC"/>
                </a:solidFill>
                <a:latin typeface="Arial"/>
                <a:ea typeface="Arial"/>
                <a:cs typeface="Arial"/>
                <a:sym typeface="Arial"/>
              </a:rPr>
              <a:t> </a:t>
            </a:r>
            <a:r>
              <a:rPr lang="en-GB" sz="1400">
                <a:solidFill>
                  <a:srgbClr val="0072CF"/>
                </a:solidFill>
                <a:latin typeface="Arial"/>
                <a:ea typeface="Arial"/>
                <a:cs typeface="Arial"/>
                <a:sym typeface="Arial"/>
              </a:rPr>
              <a:t>pg.admissions@admin.cam.ac.uk</a:t>
            </a:r>
            <a:endParaRPr sz="1400">
              <a:solidFill>
                <a:srgbClr val="0072CF"/>
              </a:solidFill>
              <a:latin typeface="Arial"/>
              <a:ea typeface="Arial"/>
              <a:cs typeface="Arial"/>
              <a:sym typeface="Arial"/>
            </a:endParaRPr>
          </a:p>
          <a:p>
            <a:pPr marL="457200" lvl="0" indent="-317500" algn="just" rtl="0">
              <a:lnSpc>
                <a:spcPct val="100000"/>
              </a:lnSpc>
              <a:spcBef>
                <a:spcPts val="1000"/>
              </a:spcBef>
              <a:spcAft>
                <a:spcPts val="0"/>
              </a:spcAft>
              <a:buSzPts val="1400"/>
              <a:buFont typeface="Arial"/>
              <a:buChar char="●"/>
            </a:pPr>
            <a:r>
              <a:rPr lang="en-GB" sz="14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International Student Office</a:t>
            </a:r>
            <a:r>
              <a:rPr lang="en-GB" sz="1400">
                <a:solidFill>
                  <a:srgbClr val="CCCCCC"/>
                </a:solidFill>
                <a:latin typeface="Arial"/>
                <a:ea typeface="Arial"/>
                <a:cs typeface="Arial"/>
                <a:sym typeface="Arial"/>
              </a:rPr>
              <a:t> </a:t>
            </a:r>
            <a:r>
              <a:rPr lang="en-GB" sz="1400">
                <a:solidFill>
                  <a:srgbClr val="0072CF"/>
                </a:solidFill>
                <a:latin typeface="Arial"/>
                <a:ea typeface="Arial"/>
                <a:cs typeface="Arial"/>
                <a:sym typeface="Arial"/>
              </a:rPr>
              <a:t>international.students@admin.cam.ac.uk</a:t>
            </a:r>
            <a:endParaRPr sz="1400">
              <a:solidFill>
                <a:srgbClr val="0072CF"/>
              </a:solidFill>
              <a:latin typeface="Arial"/>
              <a:ea typeface="Arial"/>
              <a:cs typeface="Arial"/>
              <a:sym typeface="Arial"/>
            </a:endParaRPr>
          </a:p>
          <a:p>
            <a:pPr marL="457200" lvl="0" indent="-317500" algn="just" rtl="0">
              <a:lnSpc>
                <a:spcPct val="100000"/>
              </a:lnSpc>
              <a:spcBef>
                <a:spcPts val="1000"/>
              </a:spcBef>
              <a:spcAft>
                <a:spcPts val="0"/>
              </a:spcAft>
              <a:buSzPts val="1400"/>
              <a:buFont typeface="Arial"/>
              <a:buChar char="●"/>
            </a:pPr>
            <a:r>
              <a:rPr lang="en-GB" sz="14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International Student Office Visa Guidance</a:t>
            </a:r>
            <a:r>
              <a:rPr lang="en-GB" sz="1400">
                <a:solidFill>
                  <a:schemeClr val="dk1"/>
                </a:solidFill>
                <a:latin typeface="Arial"/>
                <a:ea typeface="Arial"/>
                <a:cs typeface="Arial"/>
                <a:sym typeface="Arial"/>
              </a:rPr>
              <a:t> </a:t>
            </a:r>
            <a:r>
              <a:rPr lang="en-GB" sz="1400">
                <a:solidFill>
                  <a:srgbClr val="0072CF"/>
                </a:solidFill>
                <a:latin typeface="Arial"/>
                <a:ea typeface="Arial"/>
                <a:cs typeface="Arial"/>
                <a:sym typeface="Arial"/>
              </a:rPr>
              <a:t>international.students@admin.cam.ac.uk</a:t>
            </a:r>
            <a:endParaRPr sz="1400">
              <a:solidFill>
                <a:srgbClr val="0072CF"/>
              </a:solidFill>
              <a:latin typeface="Arial"/>
              <a:ea typeface="Arial"/>
              <a:cs typeface="Arial"/>
              <a:sym typeface="Arial"/>
            </a:endParaRPr>
          </a:p>
          <a:p>
            <a:pPr marL="457200" lvl="0" indent="-317500" algn="just" rtl="0">
              <a:lnSpc>
                <a:spcPct val="100000"/>
              </a:lnSpc>
              <a:spcBef>
                <a:spcPts val="1000"/>
              </a:spcBef>
              <a:spcAft>
                <a:spcPts val="0"/>
              </a:spcAft>
              <a:buSzPts val="1400"/>
              <a:buFont typeface="Arial"/>
              <a:buChar char="●"/>
            </a:pPr>
            <a:r>
              <a:rPr lang="en-GB" sz="14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Cambridge Students Page, </a:t>
            </a:r>
            <a:r>
              <a:rPr lang="en-GB" sz="1400" u="sng">
                <a:solidFill>
                  <a:srgbClr val="CCCCCC"/>
                </a:solid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GB" sz="1400" u="sng">
                <a:solidFill>
                  <a:srgbClr val="0072C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https://www.cambridgestudents.cam.ac.uk/</a:t>
            </a:r>
            <a:endParaRPr sz="1400" u="sng">
              <a:solidFill>
                <a:srgbClr val="0072CF"/>
              </a:solidFill>
              <a:latin typeface="Arial"/>
              <a:ea typeface="Arial"/>
              <a:cs typeface="Arial"/>
              <a:sym typeface="Arial"/>
            </a:endParaRPr>
          </a:p>
          <a:p>
            <a:pPr marL="457200" lvl="0" indent="-317500" algn="just" rtl="0">
              <a:lnSpc>
                <a:spcPct val="100000"/>
              </a:lnSpc>
              <a:spcBef>
                <a:spcPts val="1000"/>
              </a:spcBef>
              <a:spcAft>
                <a:spcPts val="0"/>
              </a:spcAft>
              <a:buSzPts val="1400"/>
              <a:buFont typeface="Arial"/>
              <a:buChar char="●"/>
            </a:pPr>
            <a:r>
              <a:rPr lang="en-GB" sz="14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Contact Us (cambridgetrust.org)</a:t>
            </a:r>
            <a:r>
              <a:rPr lang="en-GB" sz="1400">
                <a:solidFill>
                  <a:srgbClr val="CCCCCC"/>
                </a:solidFill>
                <a:latin typeface="Arial"/>
                <a:ea typeface="Arial"/>
                <a:cs typeface="Arial"/>
                <a:sym typeface="Arial"/>
              </a:rPr>
              <a:t> </a:t>
            </a:r>
            <a:r>
              <a:rPr lang="en-GB" sz="1400">
                <a:solidFill>
                  <a:srgbClr val="0072CF"/>
                </a:solidFill>
                <a:latin typeface="Arial"/>
                <a:ea typeface="Arial"/>
                <a:cs typeface="Arial"/>
                <a:sym typeface="Arial"/>
              </a:rPr>
              <a:t>Cambridge.Trust@admin.cam.ac.uk</a:t>
            </a:r>
            <a:endParaRPr sz="1400" u="sng">
              <a:solidFill>
                <a:srgbClr val="0072CF"/>
              </a:solidFill>
              <a:latin typeface="Arial"/>
              <a:ea typeface="Arial"/>
              <a:cs typeface="Arial"/>
              <a:sym typeface="Arial"/>
            </a:endParaRPr>
          </a:p>
          <a:p>
            <a:pPr marL="457200" lvl="0" indent="-317500" algn="just" rtl="0">
              <a:lnSpc>
                <a:spcPct val="100000"/>
              </a:lnSpc>
              <a:spcBef>
                <a:spcPts val="1000"/>
              </a:spcBef>
              <a:spcAft>
                <a:spcPts val="0"/>
              </a:spcAft>
              <a:buSzPts val="1400"/>
              <a:buFont typeface="Arial"/>
              <a:buChar char="●"/>
            </a:pPr>
            <a:r>
              <a:rPr lang="en-GB" sz="140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Cambridge life | Cambridge students</a:t>
            </a:r>
            <a:r>
              <a:rPr lang="en-GB" sz="1400" u="sng">
                <a:solidFill>
                  <a:schemeClr val="dk1"/>
                </a:solidFill>
                <a:latin typeface="Arial"/>
                <a:ea typeface="Arial"/>
                <a:cs typeface="Arial"/>
                <a:sym typeface="Arial"/>
              </a:rPr>
              <a:t> </a:t>
            </a:r>
            <a:r>
              <a:rPr lang="en-GB" sz="1400" u="sng">
                <a:solidFill>
                  <a:srgbClr val="0072CF"/>
                </a:solidFill>
                <a:latin typeface="Arial"/>
                <a:ea typeface="Arial"/>
                <a:cs typeface="Arial"/>
                <a:sym typeface="Arial"/>
              </a:rPr>
              <a:t>https://www.cambridgestudents.cam.ac.uk/cambridge-life</a:t>
            </a:r>
            <a:endParaRPr sz="1400" u="sng">
              <a:solidFill>
                <a:srgbClr val="0072CF"/>
              </a:solidFill>
              <a:latin typeface="Arial"/>
              <a:ea typeface="Arial"/>
              <a:cs typeface="Arial"/>
              <a:sym typeface="Arial"/>
            </a:endParaRPr>
          </a:p>
          <a:p>
            <a:pPr marL="457200" lvl="0" indent="-317500" algn="l" rtl="0">
              <a:lnSpc>
                <a:spcPct val="100000"/>
              </a:lnSpc>
              <a:spcBef>
                <a:spcPts val="1000"/>
              </a:spcBef>
              <a:spcAft>
                <a:spcPts val="1000"/>
              </a:spcAft>
              <a:buSzPts val="1400"/>
              <a:buFont typeface="Arial"/>
              <a:buChar char="●"/>
            </a:pPr>
            <a:r>
              <a:rPr lang="en-GB" sz="140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Search - Postgraduate Funding Search (cam.ac.uk)</a:t>
            </a:r>
            <a:r>
              <a:rPr lang="en-GB" sz="1400">
                <a:solidFill>
                  <a:schemeClr val="dk1"/>
                </a:solidFill>
                <a:latin typeface="Arial"/>
                <a:ea typeface="Arial"/>
                <a:cs typeface="Arial"/>
                <a:sym typeface="Arial"/>
              </a:rPr>
              <a:t> </a:t>
            </a:r>
            <a:r>
              <a:rPr lang="en-GB" sz="1400" u="sng">
                <a:solidFill>
                  <a:srgbClr val="0072CF"/>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https://www.student-funding.cam.ac.uk/</a:t>
            </a:r>
            <a:r>
              <a:rPr lang="en-GB" sz="1400">
                <a:solidFill>
                  <a:srgbClr val="0072CF"/>
                </a:solidFill>
                <a:latin typeface="Arial"/>
                <a:ea typeface="Arial"/>
                <a:cs typeface="Arial"/>
                <a:sym typeface="Arial"/>
              </a:rPr>
              <a:t> </a:t>
            </a:r>
            <a:endParaRPr sz="1400">
              <a:solidFill>
                <a:srgbClr val="0072CF"/>
              </a:solidFill>
              <a:latin typeface="Arial"/>
              <a:ea typeface="Arial"/>
              <a:cs typeface="Arial"/>
              <a:sym typeface="Arial"/>
            </a:endParaRPr>
          </a:p>
        </p:txBody>
      </p:sp>
      <p:pic>
        <p:nvPicPr>
          <p:cNvPr id="373" name="Google Shape;373;p24"/>
          <p:cNvPicPr preferRelativeResize="0"/>
          <p:nvPr/>
        </p:nvPicPr>
        <p:blipFill>
          <a:blip r:embed="rId10">
            <a:alphaModFix/>
          </a:blip>
          <a:stretch>
            <a:fillRect/>
          </a:stretch>
        </p:blipFill>
        <p:spPr>
          <a:xfrm>
            <a:off x="7390000" y="598575"/>
            <a:ext cx="1369850" cy="424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297500" y="3621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200"/>
              <a:t>Our Department</a:t>
            </a:r>
            <a:endParaRPr sz="3200"/>
          </a:p>
        </p:txBody>
      </p:sp>
      <p:sp>
        <p:nvSpPr>
          <p:cNvPr id="285" name="Google Shape;285;p14"/>
          <p:cNvSpPr txBox="1">
            <a:spLocks noGrp="1"/>
          </p:cNvSpPr>
          <p:nvPr>
            <p:ph type="body" idx="1"/>
          </p:nvPr>
        </p:nvSpPr>
        <p:spPr>
          <a:xfrm>
            <a:off x="510625" y="1397100"/>
            <a:ext cx="78855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35"/>
              <a:buNone/>
            </a:pPr>
            <a:r>
              <a:rPr lang="en-GB" sz="1356" dirty="0">
                <a:solidFill>
                  <a:schemeClr val="dk2"/>
                </a:solidFill>
                <a:latin typeface="Verdana"/>
                <a:ea typeface="Verdana"/>
                <a:cs typeface="Verdana"/>
                <a:sym typeface="Verdana"/>
              </a:rPr>
              <a:t>The </a:t>
            </a:r>
            <a:r>
              <a:rPr lang="en-GB" sz="1356" dirty="0">
                <a:solidFill>
                  <a:schemeClr val="accent3"/>
                </a:solidFill>
                <a:latin typeface="Verdana"/>
                <a:ea typeface="Verdana"/>
                <a:cs typeface="Verdana"/>
                <a:sym typeface="Verdana"/>
              </a:rPr>
              <a:t>Department of Genetics is host to around 50-65 postgraduate</a:t>
            </a:r>
            <a:r>
              <a:rPr lang="en-GB" sz="1356" dirty="0">
                <a:solidFill>
                  <a:schemeClr val="dk2"/>
                </a:solidFill>
                <a:latin typeface="Verdana"/>
                <a:ea typeface="Verdana"/>
                <a:cs typeface="Verdana"/>
                <a:sym typeface="Verdana"/>
              </a:rPr>
              <a:t> students at any given time. They work on a wide range of problems of modern biology, from population genetics and ecology, to the detailed analysis of the transcriptome. </a:t>
            </a:r>
            <a:endParaRPr sz="1356" dirty="0">
              <a:solidFill>
                <a:schemeClr val="dk2"/>
              </a:solidFill>
              <a:latin typeface="Verdana"/>
              <a:ea typeface="Verdana"/>
              <a:cs typeface="Verdana"/>
              <a:sym typeface="Verdana"/>
            </a:endParaRPr>
          </a:p>
          <a:p>
            <a:pPr marL="0" lvl="0" indent="0" algn="l" rtl="0">
              <a:spcBef>
                <a:spcPts val="800"/>
              </a:spcBef>
              <a:spcAft>
                <a:spcPts val="0"/>
              </a:spcAft>
              <a:buSzPts val="935"/>
              <a:buNone/>
            </a:pPr>
            <a:r>
              <a:rPr lang="en-GB" sz="1356" dirty="0">
                <a:solidFill>
                  <a:schemeClr val="dk2"/>
                </a:solidFill>
                <a:latin typeface="Verdana"/>
                <a:ea typeface="Verdana"/>
                <a:cs typeface="Verdana"/>
                <a:sym typeface="Verdana"/>
              </a:rPr>
              <a:t>The Department has its core in the Genetics Building on the Downing site and is host to a number of enterprises which highlight our open and interactive spirit. In addition, it has homegrown ties with;</a:t>
            </a:r>
            <a:endParaRPr sz="1356" dirty="0">
              <a:solidFill>
                <a:schemeClr val="dk2"/>
              </a:solidFill>
              <a:latin typeface="Verdana"/>
              <a:ea typeface="Verdana"/>
              <a:cs typeface="Verdana"/>
              <a:sym typeface="Verdana"/>
            </a:endParaRPr>
          </a:p>
          <a:p>
            <a:pPr marL="457200" lvl="0" indent="-314762" algn="l" rtl="0">
              <a:spcBef>
                <a:spcPts val="800"/>
              </a:spcBef>
              <a:spcAft>
                <a:spcPts val="0"/>
              </a:spcAft>
              <a:buClr>
                <a:schemeClr val="dk2"/>
              </a:buClr>
              <a:buSzPts val="1357"/>
              <a:buFont typeface="Verdana"/>
              <a:buChar char="●"/>
            </a:pPr>
            <a:r>
              <a:rPr lang="en-GB" sz="1356" u="sng" dirty="0">
                <a:solidFill>
                  <a:schemeClr val="dk2"/>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Department of Engineering</a:t>
            </a:r>
            <a:endParaRPr sz="1600" u="sng" dirty="0"/>
          </a:p>
          <a:p>
            <a:pPr marL="457200" lvl="0" indent="-314762" algn="l" rtl="0">
              <a:spcBef>
                <a:spcPts val="0"/>
              </a:spcBef>
              <a:spcAft>
                <a:spcPts val="0"/>
              </a:spcAft>
              <a:buClr>
                <a:schemeClr val="dk2"/>
              </a:buClr>
              <a:buSzPts val="1357"/>
              <a:buFont typeface="Verdana"/>
              <a:buChar char="●"/>
            </a:pPr>
            <a:r>
              <a:rPr lang="en-GB" sz="1356" u="sng" dirty="0">
                <a:solidFill>
                  <a:schemeClr val="dk2"/>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Cavendish Laboratory</a:t>
            </a:r>
            <a:r>
              <a:rPr lang="en-GB" sz="1356" u="sng" dirty="0">
                <a:solidFill>
                  <a:schemeClr val="dk2"/>
                </a:solidFill>
                <a:latin typeface="Verdana"/>
                <a:ea typeface="Verdana"/>
                <a:cs typeface="Verdana"/>
                <a:sym typeface="Verdana"/>
              </a:rPr>
              <a:t> </a:t>
            </a:r>
            <a:endParaRPr sz="1356" u="sng" dirty="0">
              <a:solidFill>
                <a:schemeClr val="dk2"/>
              </a:solidFill>
              <a:latin typeface="Verdana"/>
              <a:ea typeface="Verdana"/>
              <a:cs typeface="Verdana"/>
              <a:sym typeface="Verdana"/>
            </a:endParaRPr>
          </a:p>
          <a:p>
            <a:pPr marL="457200" lvl="0" indent="-314762" algn="l" rtl="0">
              <a:spcBef>
                <a:spcPts val="0"/>
              </a:spcBef>
              <a:spcAft>
                <a:spcPts val="0"/>
              </a:spcAft>
              <a:buSzPts val="1357"/>
              <a:buFont typeface="Verdana"/>
              <a:buChar char="●"/>
            </a:pPr>
            <a:r>
              <a:rPr lang="en-GB" sz="1356" u="sng" dirty="0">
                <a:solidFill>
                  <a:schemeClr val="dk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Gurdon Institute</a:t>
            </a:r>
            <a:endParaRPr sz="1600" u="sng" dirty="0"/>
          </a:p>
          <a:p>
            <a:pPr marL="457200" lvl="0" indent="-314762" algn="l" rtl="0">
              <a:spcBef>
                <a:spcPts val="0"/>
              </a:spcBef>
              <a:spcAft>
                <a:spcPts val="0"/>
              </a:spcAft>
              <a:buClr>
                <a:schemeClr val="dk2"/>
              </a:buClr>
              <a:buSzPts val="1357"/>
              <a:buFont typeface="Verdana"/>
              <a:buChar char="●"/>
            </a:pPr>
            <a:r>
              <a:rPr lang="en-GB" sz="1356" u="sng" dirty="0">
                <a:solidFill>
                  <a:schemeClr val="dk2"/>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Cambridge Institute for Medical Research</a:t>
            </a:r>
            <a:r>
              <a:rPr lang="en-GB" sz="1356" dirty="0">
                <a:solidFill>
                  <a:schemeClr val="dk2"/>
                </a:solidFill>
                <a:latin typeface="Verdana"/>
                <a:ea typeface="Verdana"/>
                <a:cs typeface="Verdana"/>
                <a:sym typeface="Verdana"/>
              </a:rPr>
              <a:t>, etc. </a:t>
            </a:r>
            <a:endParaRPr sz="1356" dirty="0">
              <a:solidFill>
                <a:schemeClr val="dk2"/>
              </a:solidFill>
              <a:latin typeface="Verdana"/>
              <a:ea typeface="Verdana"/>
              <a:cs typeface="Verdana"/>
              <a:sym typeface="Verdana"/>
            </a:endParaRPr>
          </a:p>
          <a:p>
            <a:pPr marL="0" lvl="0" indent="0" algn="l" rtl="0">
              <a:spcBef>
                <a:spcPts val="800"/>
              </a:spcBef>
              <a:spcAft>
                <a:spcPts val="0"/>
              </a:spcAft>
              <a:buSzPts val="935"/>
              <a:buNone/>
            </a:pPr>
            <a:r>
              <a:rPr lang="en-GB" sz="1356" dirty="0">
                <a:solidFill>
                  <a:schemeClr val="dk2"/>
                </a:solidFill>
                <a:latin typeface="Verdana"/>
                <a:ea typeface="Verdana"/>
                <a:cs typeface="Verdana"/>
                <a:sym typeface="Verdana"/>
              </a:rPr>
              <a:t>These interactions act as showcases for a varied offer of courses and seminars from the different institutes which challenge and develop students.</a:t>
            </a:r>
            <a:endParaRPr sz="1356" dirty="0">
              <a:solidFill>
                <a:schemeClr val="dk2"/>
              </a:solidFill>
              <a:latin typeface="Verdana"/>
              <a:ea typeface="Verdana"/>
              <a:cs typeface="Verdana"/>
              <a:sym typeface="Verdana"/>
            </a:endParaRPr>
          </a:p>
          <a:p>
            <a:pPr marL="0" lvl="0" indent="0" algn="l" rtl="0">
              <a:spcBef>
                <a:spcPts val="800"/>
              </a:spcBef>
              <a:spcAft>
                <a:spcPts val="1200"/>
              </a:spcAft>
              <a:buSzPts val="935"/>
              <a:buNone/>
            </a:pPr>
            <a:endParaRPr sz="1105" dirty="0"/>
          </a:p>
        </p:txBody>
      </p:sp>
      <p:pic>
        <p:nvPicPr>
          <p:cNvPr id="286" name="Google Shape;286;p14"/>
          <p:cNvPicPr preferRelativeResize="0"/>
          <p:nvPr/>
        </p:nvPicPr>
        <p:blipFill>
          <a:blip r:embed="rId7">
            <a:alphaModFix/>
          </a:blip>
          <a:stretch>
            <a:fillRect/>
          </a:stretch>
        </p:blipFill>
        <p:spPr>
          <a:xfrm>
            <a:off x="7131893" y="146593"/>
            <a:ext cx="1875025" cy="47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297500" y="3621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300"/>
              <a:t>Our programmes </a:t>
            </a:r>
            <a:endParaRPr sz="3300"/>
          </a:p>
        </p:txBody>
      </p:sp>
      <p:pic>
        <p:nvPicPr>
          <p:cNvPr id="292" name="Google Shape;292;p15"/>
          <p:cNvPicPr preferRelativeResize="0"/>
          <p:nvPr/>
        </p:nvPicPr>
        <p:blipFill>
          <a:blip r:embed="rId3">
            <a:alphaModFix/>
          </a:blip>
          <a:stretch>
            <a:fillRect/>
          </a:stretch>
        </p:blipFill>
        <p:spPr>
          <a:xfrm>
            <a:off x="7131893" y="146593"/>
            <a:ext cx="1875025" cy="471875"/>
          </a:xfrm>
          <a:prstGeom prst="rect">
            <a:avLst/>
          </a:prstGeom>
          <a:noFill/>
          <a:ln>
            <a:noFill/>
          </a:ln>
        </p:spPr>
      </p:pic>
      <p:sp>
        <p:nvSpPr>
          <p:cNvPr id="293" name="Google Shape;293;p15"/>
          <p:cNvSpPr/>
          <p:nvPr/>
        </p:nvSpPr>
        <p:spPr>
          <a:xfrm>
            <a:off x="470875" y="1407700"/>
            <a:ext cx="4199400" cy="3383100"/>
          </a:xfrm>
          <a:prstGeom prst="bevel">
            <a:avLst>
              <a:gd name="adj" fmla="val 125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36956"/>
              </a:lnSpc>
              <a:spcBef>
                <a:spcPts val="0"/>
              </a:spcBef>
              <a:spcAft>
                <a:spcPts val="0"/>
              </a:spcAft>
              <a:buNone/>
            </a:pPr>
            <a:r>
              <a:rPr lang="en-GB" sz="1300" b="1" u="sng">
                <a:solidFill>
                  <a:schemeClr val="dk2"/>
                </a:solidFill>
                <a:latin typeface="Lato"/>
                <a:ea typeface="Lato"/>
                <a:cs typeface="Lato"/>
                <a:sym typeface="Lato"/>
                <a:hlinkClick r:id="rId4">
                  <a:extLst>
                    <a:ext uri="{A12FA001-AC4F-418D-AE19-62706E023703}">
                      <ahyp:hlinkClr xmlns:ahyp="http://schemas.microsoft.com/office/drawing/2018/hyperlinkcolor" val="tx"/>
                    </a:ext>
                  </a:extLst>
                </a:hlinkClick>
              </a:rPr>
              <a:t>MPhil Genetics (Research Only)</a:t>
            </a:r>
            <a:endParaRPr sz="1300" b="1">
              <a:solidFill>
                <a:schemeClr val="dk2"/>
              </a:solidFill>
              <a:latin typeface="Lato"/>
              <a:ea typeface="Lato"/>
              <a:cs typeface="Lato"/>
              <a:sym typeface="Lato"/>
            </a:endParaRPr>
          </a:p>
          <a:p>
            <a:pPr marL="0" lvl="0" indent="0" algn="l" rtl="0">
              <a:lnSpc>
                <a:spcPct val="136956"/>
              </a:lnSpc>
              <a:spcBef>
                <a:spcPts val="800"/>
              </a:spcBef>
              <a:spcAft>
                <a:spcPts val="0"/>
              </a:spcAft>
              <a:buNone/>
            </a:pPr>
            <a:r>
              <a:rPr lang="en-GB" sz="1150" b="1">
                <a:solidFill>
                  <a:schemeClr val="dk2"/>
                </a:solidFill>
                <a:latin typeface="Verdana"/>
                <a:ea typeface="Verdana"/>
                <a:cs typeface="Verdana"/>
                <a:sym typeface="Verdana"/>
              </a:rPr>
              <a:t> 12 months </a:t>
            </a:r>
            <a:r>
              <a:rPr lang="en-GB" sz="950" b="1">
                <a:solidFill>
                  <a:schemeClr val="dk2"/>
                </a:solidFill>
                <a:latin typeface="Verdana"/>
                <a:ea typeface="Verdana"/>
                <a:cs typeface="Verdana"/>
                <a:sym typeface="Verdana"/>
              </a:rPr>
              <a:t>full-time</a:t>
            </a:r>
            <a:endParaRPr sz="950" b="1">
              <a:solidFill>
                <a:schemeClr val="dk2"/>
              </a:solidFill>
              <a:latin typeface="Verdana"/>
              <a:ea typeface="Verdana"/>
              <a:cs typeface="Verdana"/>
              <a:sym typeface="Verdana"/>
            </a:endParaRPr>
          </a:p>
          <a:p>
            <a:pPr marL="0" lvl="0" indent="0" algn="l" rtl="0">
              <a:lnSpc>
                <a:spcPct val="100000"/>
              </a:lnSpc>
              <a:spcBef>
                <a:spcPts val="800"/>
              </a:spcBef>
              <a:spcAft>
                <a:spcPts val="0"/>
              </a:spcAft>
              <a:buNone/>
            </a:pPr>
            <a:r>
              <a:rPr lang="en-GB" sz="1150" b="1">
                <a:solidFill>
                  <a:schemeClr val="dk2"/>
                </a:solidFill>
                <a:latin typeface="Verdana"/>
                <a:ea typeface="Verdana"/>
                <a:cs typeface="Verdana"/>
                <a:sym typeface="Verdana"/>
              </a:rPr>
              <a:t> 2 years </a:t>
            </a:r>
            <a:r>
              <a:rPr lang="en-GB" sz="950" b="1">
                <a:solidFill>
                  <a:schemeClr val="dk2"/>
                </a:solidFill>
                <a:latin typeface="Verdana"/>
                <a:ea typeface="Verdana"/>
                <a:cs typeface="Verdana"/>
                <a:sym typeface="Verdana"/>
              </a:rPr>
              <a:t>part-time</a:t>
            </a:r>
            <a:endParaRPr sz="950" b="1">
              <a:solidFill>
                <a:schemeClr val="dk2"/>
              </a:solidFill>
              <a:latin typeface="Verdana"/>
              <a:ea typeface="Verdana"/>
              <a:cs typeface="Verdana"/>
              <a:sym typeface="Verdana"/>
            </a:endParaRPr>
          </a:p>
          <a:p>
            <a:pPr marL="0" lvl="0" indent="0" algn="l" rtl="0">
              <a:lnSpc>
                <a:spcPct val="100000"/>
              </a:lnSpc>
              <a:spcBef>
                <a:spcPts val="0"/>
              </a:spcBef>
              <a:spcAft>
                <a:spcPts val="0"/>
              </a:spcAft>
              <a:buNone/>
            </a:pPr>
            <a:r>
              <a:rPr lang="en-GB" sz="600" b="1">
                <a:solidFill>
                  <a:schemeClr val="accent1"/>
                </a:solidFill>
                <a:latin typeface="Verdana"/>
                <a:ea typeface="Verdana"/>
                <a:cs typeface="Verdana"/>
                <a:sym typeface="Verdana"/>
              </a:rPr>
              <a:t>Please note:</a:t>
            </a:r>
            <a:r>
              <a:rPr lang="en-GB" sz="600" b="1">
                <a:solidFill>
                  <a:schemeClr val="accent3"/>
                </a:solidFill>
                <a:latin typeface="Verdana"/>
                <a:ea typeface="Verdana"/>
                <a:cs typeface="Verdana"/>
                <a:sym typeface="Verdana"/>
              </a:rPr>
              <a:t> </a:t>
            </a:r>
            <a:r>
              <a:rPr lang="en-GB" sz="600">
                <a:solidFill>
                  <a:schemeClr val="dk2"/>
                </a:solidFill>
                <a:latin typeface="Verdana"/>
                <a:ea typeface="Verdana"/>
                <a:cs typeface="Verdana"/>
                <a:sym typeface="Verdana"/>
              </a:rPr>
              <a:t>part-time study may not always be viable and will be considered on a case-by-case basis, so please discuss this option with your proposed supervisor before making an application for this mode of study. </a:t>
            </a:r>
            <a:endParaRPr sz="600">
              <a:solidFill>
                <a:schemeClr val="dk2"/>
              </a:solidFill>
              <a:latin typeface="Verdana"/>
              <a:ea typeface="Verdana"/>
              <a:cs typeface="Verdana"/>
              <a:sym typeface="Verdana"/>
            </a:endParaRPr>
          </a:p>
          <a:p>
            <a:pPr marL="0" lvl="0" indent="0" algn="l" rtl="0">
              <a:lnSpc>
                <a:spcPct val="100000"/>
              </a:lnSpc>
              <a:spcBef>
                <a:spcPts val="0"/>
              </a:spcBef>
              <a:spcAft>
                <a:spcPts val="0"/>
              </a:spcAft>
              <a:buNone/>
            </a:pPr>
            <a:endParaRPr sz="600">
              <a:solidFill>
                <a:schemeClr val="dk2"/>
              </a:solidFill>
              <a:latin typeface="Verdana"/>
              <a:ea typeface="Verdana"/>
              <a:cs typeface="Verdana"/>
              <a:sym typeface="Verdana"/>
            </a:endParaRPr>
          </a:p>
          <a:p>
            <a:pPr marL="0" lvl="0" indent="0" algn="l" rtl="0">
              <a:lnSpc>
                <a:spcPct val="115000"/>
              </a:lnSpc>
              <a:spcBef>
                <a:spcPts val="0"/>
              </a:spcBef>
              <a:spcAft>
                <a:spcPts val="0"/>
              </a:spcAft>
              <a:buNone/>
            </a:pPr>
            <a:r>
              <a:rPr lang="en-GB" sz="900">
                <a:solidFill>
                  <a:schemeClr val="dk2"/>
                </a:solidFill>
                <a:latin typeface="Verdana"/>
                <a:ea typeface="Verdana"/>
                <a:cs typeface="Verdana"/>
                <a:sym typeface="Verdana"/>
              </a:rPr>
              <a:t>Applicants for this course should have achieved a UK </a:t>
            </a:r>
            <a:r>
              <a:rPr lang="en-GB" sz="900" b="1">
                <a:solidFill>
                  <a:schemeClr val="dk2"/>
                </a:solidFill>
                <a:latin typeface="Verdana"/>
                <a:ea typeface="Verdana"/>
                <a:cs typeface="Verdana"/>
                <a:sym typeface="Verdana"/>
              </a:rPr>
              <a:t>Good II.i Honours Degree</a:t>
            </a:r>
            <a:r>
              <a:rPr lang="en-GB" sz="900">
                <a:solidFill>
                  <a:schemeClr val="dk2"/>
                </a:solidFill>
                <a:latin typeface="Verdana"/>
                <a:ea typeface="Verdana"/>
                <a:cs typeface="Verdana"/>
                <a:sym typeface="Verdana"/>
              </a:rPr>
              <a:t>.</a:t>
            </a:r>
            <a:endParaRPr sz="900">
              <a:solidFill>
                <a:schemeClr val="dk2"/>
              </a:solidFill>
              <a:latin typeface="Verdana"/>
              <a:ea typeface="Verdana"/>
              <a:cs typeface="Verdana"/>
              <a:sym typeface="Verdana"/>
            </a:endParaRPr>
          </a:p>
          <a:p>
            <a:pPr marL="0" lvl="0" indent="0" algn="l" rtl="0">
              <a:lnSpc>
                <a:spcPct val="115000"/>
              </a:lnSpc>
              <a:spcBef>
                <a:spcPts val="800"/>
              </a:spcBef>
              <a:spcAft>
                <a:spcPts val="0"/>
              </a:spcAft>
              <a:buNone/>
            </a:pPr>
            <a:r>
              <a:rPr lang="en-GB" sz="900">
                <a:solidFill>
                  <a:schemeClr val="dk2"/>
                </a:solidFill>
                <a:latin typeface="Verdana"/>
                <a:ea typeface="Verdana"/>
                <a:cs typeface="Verdana"/>
                <a:sym typeface="Verdana"/>
              </a:rPr>
              <a:t>If your degree is not from the UK, please check </a:t>
            </a:r>
            <a:r>
              <a:rPr lang="en-GB" sz="900" b="1" u="sng">
                <a:solidFill>
                  <a:schemeClr val="dk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International Qualifications</a:t>
            </a:r>
            <a:r>
              <a:rPr lang="en-GB" sz="900">
                <a:solidFill>
                  <a:schemeClr val="dk2"/>
                </a:solidFill>
                <a:latin typeface="Verdana"/>
                <a:ea typeface="Verdana"/>
                <a:cs typeface="Verdana"/>
                <a:sym typeface="Verdana"/>
              </a:rPr>
              <a:t> to find the equivalent in your country.</a:t>
            </a:r>
            <a:endParaRPr sz="900">
              <a:solidFill>
                <a:schemeClr val="dk2"/>
              </a:solidFill>
              <a:latin typeface="Verdana"/>
              <a:ea typeface="Verdana"/>
              <a:cs typeface="Verdana"/>
              <a:sym typeface="Verdana"/>
            </a:endParaRPr>
          </a:p>
          <a:p>
            <a:pPr marL="0" marR="101600" lvl="0" indent="0" algn="l" rtl="0">
              <a:lnSpc>
                <a:spcPct val="115000"/>
              </a:lnSpc>
              <a:spcBef>
                <a:spcPts val="800"/>
              </a:spcBef>
              <a:spcAft>
                <a:spcPts val="800"/>
              </a:spcAft>
              <a:buNone/>
            </a:pPr>
            <a:r>
              <a:rPr lang="en-GB" sz="900" b="1">
                <a:solidFill>
                  <a:schemeClr val="accent1"/>
                </a:solidFill>
                <a:uFill>
                  <a:noFill/>
                </a:uFill>
                <a:hlinkClick r:id="rId6">
                  <a:extLst>
                    <a:ext uri="{A12FA001-AC4F-418D-AE19-62706E023703}">
                      <ahyp:hlinkClr xmlns:ahyp="http://schemas.microsoft.com/office/drawing/2018/hyperlinkcolor" val="tx"/>
                    </a:ext>
                  </a:extLst>
                </a:hlinkClick>
              </a:rPr>
              <a:t>University Minimum Academic Requirements</a:t>
            </a:r>
            <a:r>
              <a:rPr lang="en-GB" sz="900" b="1">
                <a:solidFill>
                  <a:schemeClr val="accent1"/>
                </a:solidFill>
              </a:rPr>
              <a:t> link</a:t>
            </a:r>
            <a:endParaRPr sz="900" b="1">
              <a:solidFill>
                <a:srgbClr val="4A86E8"/>
              </a:solidFill>
            </a:endParaRPr>
          </a:p>
        </p:txBody>
      </p:sp>
      <p:sp>
        <p:nvSpPr>
          <p:cNvPr id="294" name="Google Shape;294;p15"/>
          <p:cNvSpPr/>
          <p:nvPr/>
        </p:nvSpPr>
        <p:spPr>
          <a:xfrm>
            <a:off x="4934188" y="1401700"/>
            <a:ext cx="4014900" cy="33951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36956"/>
              </a:lnSpc>
              <a:spcBef>
                <a:spcPts val="0"/>
              </a:spcBef>
              <a:spcAft>
                <a:spcPts val="0"/>
              </a:spcAft>
              <a:buNone/>
            </a:pPr>
            <a:r>
              <a:rPr lang="en-GB" sz="1300" b="1" u="sng">
                <a:solidFill>
                  <a:schemeClr val="dk2"/>
                </a:solidFill>
                <a:latin typeface="Lato"/>
                <a:ea typeface="Lato"/>
                <a:cs typeface="Lato"/>
                <a:sym typeface="Lato"/>
                <a:hlinkClick r:id="rId7">
                  <a:extLst>
                    <a:ext uri="{A12FA001-AC4F-418D-AE19-62706E023703}">
                      <ahyp:hlinkClr xmlns:ahyp="http://schemas.microsoft.com/office/drawing/2018/hyperlinkcolor" val="tx"/>
                    </a:ext>
                  </a:extLst>
                </a:hlinkClick>
              </a:rPr>
              <a:t>PhD  Genetics (Research Only)</a:t>
            </a:r>
            <a:endParaRPr sz="950" b="1">
              <a:solidFill>
                <a:schemeClr val="dk2"/>
              </a:solidFill>
              <a:latin typeface="Verdana"/>
              <a:ea typeface="Verdana"/>
              <a:cs typeface="Verdana"/>
              <a:sym typeface="Verdana"/>
            </a:endParaRPr>
          </a:p>
          <a:p>
            <a:pPr marL="0" lvl="0" indent="0" algn="l" rtl="0">
              <a:lnSpc>
                <a:spcPct val="136956"/>
              </a:lnSpc>
              <a:spcBef>
                <a:spcPts val="800"/>
              </a:spcBef>
              <a:spcAft>
                <a:spcPts val="0"/>
              </a:spcAft>
              <a:buNone/>
            </a:pPr>
            <a:r>
              <a:rPr lang="en-GB" sz="1150" b="1">
                <a:solidFill>
                  <a:schemeClr val="lt1"/>
                </a:solidFill>
                <a:latin typeface="Verdana"/>
                <a:ea typeface="Verdana"/>
                <a:cs typeface="Verdana"/>
                <a:sym typeface="Verdana"/>
              </a:rPr>
              <a:t> </a:t>
            </a:r>
            <a:r>
              <a:rPr lang="en-GB" sz="1150" b="1">
                <a:solidFill>
                  <a:schemeClr val="dk2"/>
                </a:solidFill>
                <a:latin typeface="Verdana"/>
                <a:ea typeface="Verdana"/>
                <a:cs typeface="Verdana"/>
                <a:sym typeface="Verdana"/>
              </a:rPr>
              <a:t>3-4 years </a:t>
            </a:r>
            <a:r>
              <a:rPr lang="en-GB" sz="950" b="1">
                <a:solidFill>
                  <a:schemeClr val="dk2"/>
                </a:solidFill>
                <a:latin typeface="Verdana"/>
                <a:ea typeface="Verdana"/>
                <a:cs typeface="Verdana"/>
                <a:sym typeface="Verdana"/>
              </a:rPr>
              <a:t>full-time</a:t>
            </a:r>
            <a:endParaRPr sz="950" b="1">
              <a:solidFill>
                <a:schemeClr val="dk2"/>
              </a:solidFill>
              <a:latin typeface="Verdana"/>
              <a:ea typeface="Verdana"/>
              <a:cs typeface="Verdana"/>
              <a:sym typeface="Verdana"/>
            </a:endParaRPr>
          </a:p>
          <a:p>
            <a:pPr marL="0" lvl="0" indent="0" algn="l" rtl="0">
              <a:lnSpc>
                <a:spcPct val="100000"/>
              </a:lnSpc>
              <a:spcBef>
                <a:spcPts val="800"/>
              </a:spcBef>
              <a:spcAft>
                <a:spcPts val="0"/>
              </a:spcAft>
              <a:buNone/>
            </a:pPr>
            <a:r>
              <a:rPr lang="en-GB" sz="1150" b="1">
                <a:solidFill>
                  <a:schemeClr val="dk2"/>
                </a:solidFill>
                <a:latin typeface="Verdana"/>
                <a:ea typeface="Verdana"/>
                <a:cs typeface="Verdana"/>
                <a:sym typeface="Verdana"/>
              </a:rPr>
              <a:t> 5-7 years </a:t>
            </a:r>
            <a:r>
              <a:rPr lang="en-GB" sz="950" b="1">
                <a:solidFill>
                  <a:schemeClr val="dk2"/>
                </a:solidFill>
                <a:latin typeface="Verdana"/>
                <a:ea typeface="Verdana"/>
                <a:cs typeface="Verdana"/>
                <a:sym typeface="Verdana"/>
              </a:rPr>
              <a:t>part-time</a:t>
            </a:r>
            <a:endParaRPr sz="950" b="1">
              <a:solidFill>
                <a:schemeClr val="dk2"/>
              </a:solidFill>
              <a:latin typeface="Verdana"/>
              <a:ea typeface="Verdana"/>
              <a:cs typeface="Verdana"/>
              <a:sym typeface="Verdana"/>
            </a:endParaRPr>
          </a:p>
          <a:p>
            <a:pPr marL="0" lvl="0" indent="0" algn="l" rtl="0">
              <a:lnSpc>
                <a:spcPct val="100000"/>
              </a:lnSpc>
              <a:spcBef>
                <a:spcPts val="0"/>
              </a:spcBef>
              <a:spcAft>
                <a:spcPts val="0"/>
              </a:spcAft>
              <a:buNone/>
            </a:pPr>
            <a:r>
              <a:rPr lang="en-GB" sz="600" b="1">
                <a:solidFill>
                  <a:schemeClr val="accent1"/>
                </a:solidFill>
                <a:latin typeface="Verdana"/>
                <a:ea typeface="Verdana"/>
                <a:cs typeface="Verdana"/>
                <a:sym typeface="Verdana"/>
              </a:rPr>
              <a:t>Please note:</a:t>
            </a:r>
            <a:r>
              <a:rPr lang="en-GB" sz="600" b="1">
                <a:solidFill>
                  <a:schemeClr val="accent3"/>
                </a:solidFill>
                <a:latin typeface="Verdana"/>
                <a:ea typeface="Verdana"/>
                <a:cs typeface="Verdana"/>
                <a:sym typeface="Verdana"/>
              </a:rPr>
              <a:t> </a:t>
            </a:r>
            <a:r>
              <a:rPr lang="en-GB" sz="600">
                <a:solidFill>
                  <a:schemeClr val="dk2"/>
                </a:solidFill>
                <a:latin typeface="Verdana"/>
                <a:ea typeface="Verdana"/>
                <a:cs typeface="Verdana"/>
                <a:sym typeface="Verdana"/>
              </a:rPr>
              <a:t>part-time study may not always be viable and will be considered on a case-by-case basis, so please discuss this option with your proposed supervisor before making an application for this mode of study. </a:t>
            </a:r>
            <a:endParaRPr sz="600">
              <a:solidFill>
                <a:schemeClr val="dk2"/>
              </a:solidFill>
              <a:latin typeface="Verdana"/>
              <a:ea typeface="Verdana"/>
              <a:cs typeface="Verdana"/>
              <a:sym typeface="Verdana"/>
            </a:endParaRPr>
          </a:p>
          <a:p>
            <a:pPr marL="0" lvl="0" indent="0" algn="l" rtl="0">
              <a:lnSpc>
                <a:spcPct val="100000"/>
              </a:lnSpc>
              <a:spcBef>
                <a:spcPts val="0"/>
              </a:spcBef>
              <a:spcAft>
                <a:spcPts val="0"/>
              </a:spcAft>
              <a:buNone/>
            </a:pPr>
            <a:endParaRPr sz="600">
              <a:solidFill>
                <a:schemeClr val="dk2"/>
              </a:solidFill>
              <a:latin typeface="Verdana"/>
              <a:ea typeface="Verdana"/>
              <a:cs typeface="Verdana"/>
              <a:sym typeface="Verdana"/>
            </a:endParaRPr>
          </a:p>
          <a:p>
            <a:pPr marL="0" lvl="0" indent="0" algn="l" rtl="0">
              <a:lnSpc>
                <a:spcPct val="115000"/>
              </a:lnSpc>
              <a:spcBef>
                <a:spcPts val="0"/>
              </a:spcBef>
              <a:spcAft>
                <a:spcPts val="0"/>
              </a:spcAft>
              <a:buNone/>
            </a:pPr>
            <a:r>
              <a:rPr lang="en-GB" sz="900">
                <a:solidFill>
                  <a:schemeClr val="dk2"/>
                </a:solidFill>
                <a:latin typeface="Verdana"/>
                <a:ea typeface="Verdana"/>
                <a:cs typeface="Verdana"/>
                <a:sym typeface="Verdana"/>
              </a:rPr>
              <a:t>Applicants for this course should have achieved a UK </a:t>
            </a:r>
            <a:r>
              <a:rPr lang="en-GB" sz="900" b="1">
                <a:solidFill>
                  <a:schemeClr val="dk2"/>
                </a:solidFill>
                <a:latin typeface="Verdana"/>
                <a:ea typeface="Verdana"/>
                <a:cs typeface="Verdana"/>
                <a:sym typeface="Verdana"/>
              </a:rPr>
              <a:t>Good II.i Honours Degree</a:t>
            </a:r>
            <a:r>
              <a:rPr lang="en-GB" sz="900">
                <a:solidFill>
                  <a:schemeClr val="dk2"/>
                </a:solidFill>
                <a:latin typeface="Verdana"/>
                <a:ea typeface="Verdana"/>
                <a:cs typeface="Verdana"/>
                <a:sym typeface="Verdana"/>
              </a:rPr>
              <a:t>.</a:t>
            </a:r>
            <a:endParaRPr sz="900">
              <a:solidFill>
                <a:schemeClr val="dk2"/>
              </a:solidFill>
              <a:latin typeface="Verdana"/>
              <a:ea typeface="Verdana"/>
              <a:cs typeface="Verdana"/>
              <a:sym typeface="Verdana"/>
            </a:endParaRPr>
          </a:p>
          <a:p>
            <a:pPr marL="0" lvl="0" indent="0" algn="l" rtl="0">
              <a:lnSpc>
                <a:spcPct val="115000"/>
              </a:lnSpc>
              <a:spcBef>
                <a:spcPts val="800"/>
              </a:spcBef>
              <a:spcAft>
                <a:spcPts val="0"/>
              </a:spcAft>
              <a:buNone/>
            </a:pPr>
            <a:r>
              <a:rPr lang="en-GB" sz="900">
                <a:solidFill>
                  <a:schemeClr val="dk2"/>
                </a:solidFill>
                <a:latin typeface="Verdana"/>
                <a:ea typeface="Verdana"/>
                <a:cs typeface="Verdana"/>
                <a:sym typeface="Verdana"/>
              </a:rPr>
              <a:t>If your degree is not from the UK, please check</a:t>
            </a:r>
            <a:r>
              <a:rPr lang="en-GB" sz="900">
                <a:solidFill>
                  <a:schemeClr val="lt1"/>
                </a:solidFill>
                <a:latin typeface="Verdana"/>
                <a:ea typeface="Verdana"/>
                <a:cs typeface="Verdana"/>
                <a:sym typeface="Verdana"/>
              </a:rPr>
              <a:t> </a:t>
            </a:r>
            <a:r>
              <a:rPr lang="en-GB" sz="900" b="1" u="sng">
                <a:solidFill>
                  <a:schemeClr val="dk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International Qualifications</a:t>
            </a:r>
            <a:r>
              <a:rPr lang="en-GB" sz="900" b="1">
                <a:solidFill>
                  <a:schemeClr val="dk1"/>
                </a:solidFill>
                <a:latin typeface="Verdana"/>
                <a:ea typeface="Verdana"/>
                <a:cs typeface="Verdana"/>
                <a:sym typeface="Verdana"/>
              </a:rPr>
              <a:t> </a:t>
            </a:r>
            <a:r>
              <a:rPr lang="en-GB" sz="900">
                <a:solidFill>
                  <a:schemeClr val="dk2"/>
                </a:solidFill>
                <a:latin typeface="Verdana"/>
                <a:ea typeface="Verdana"/>
                <a:cs typeface="Verdana"/>
                <a:sym typeface="Verdana"/>
              </a:rPr>
              <a:t>to find the equivalent in your country.</a:t>
            </a:r>
            <a:endParaRPr sz="900">
              <a:solidFill>
                <a:schemeClr val="dk2"/>
              </a:solidFill>
              <a:latin typeface="Verdana"/>
              <a:ea typeface="Verdana"/>
              <a:cs typeface="Verdana"/>
              <a:sym typeface="Verdana"/>
            </a:endParaRPr>
          </a:p>
          <a:p>
            <a:pPr marL="0" marR="101600" lvl="0" indent="0" algn="l" rtl="0">
              <a:lnSpc>
                <a:spcPct val="115000"/>
              </a:lnSpc>
              <a:spcBef>
                <a:spcPts val="800"/>
              </a:spcBef>
              <a:spcAft>
                <a:spcPts val="800"/>
              </a:spcAft>
              <a:buNone/>
            </a:pPr>
            <a:r>
              <a:rPr lang="en-GB" sz="900" b="1">
                <a:solidFill>
                  <a:schemeClr val="accent1"/>
                </a:solidFill>
                <a:uFill>
                  <a:noFill/>
                </a:uFill>
                <a:hlinkClick r:id="rId6">
                  <a:extLst>
                    <a:ext uri="{A12FA001-AC4F-418D-AE19-62706E023703}">
                      <ahyp:hlinkClr xmlns:ahyp="http://schemas.microsoft.com/office/drawing/2018/hyperlinkcolor" val="tx"/>
                    </a:ext>
                  </a:extLst>
                </a:hlinkClick>
              </a:rPr>
              <a:t>University Minimum Academic Requirements</a:t>
            </a:r>
            <a:r>
              <a:rPr lang="en-GB" sz="900" b="1">
                <a:solidFill>
                  <a:schemeClr val="accent1"/>
                </a:solidFill>
              </a:rPr>
              <a:t> link </a:t>
            </a:r>
            <a:endParaRPr sz="900" b="1">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1297500" y="3621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300"/>
              <a:t>Related programmes </a:t>
            </a:r>
            <a:endParaRPr sz="3300"/>
          </a:p>
          <a:p>
            <a:pPr marL="0" lvl="0" indent="0" algn="l" rtl="0">
              <a:spcBef>
                <a:spcPts val="0"/>
              </a:spcBef>
              <a:spcAft>
                <a:spcPts val="0"/>
              </a:spcAft>
              <a:buNone/>
            </a:pPr>
            <a:endParaRPr sz="3300"/>
          </a:p>
        </p:txBody>
      </p:sp>
      <p:pic>
        <p:nvPicPr>
          <p:cNvPr id="300" name="Google Shape;300;p16"/>
          <p:cNvPicPr preferRelativeResize="0"/>
          <p:nvPr/>
        </p:nvPicPr>
        <p:blipFill>
          <a:blip r:embed="rId3">
            <a:alphaModFix/>
          </a:blip>
          <a:stretch>
            <a:fillRect/>
          </a:stretch>
        </p:blipFill>
        <p:spPr>
          <a:xfrm>
            <a:off x="7131893" y="146593"/>
            <a:ext cx="1875025" cy="471875"/>
          </a:xfrm>
          <a:prstGeom prst="rect">
            <a:avLst/>
          </a:prstGeom>
          <a:noFill/>
          <a:ln>
            <a:noFill/>
          </a:ln>
        </p:spPr>
      </p:pic>
      <p:sp>
        <p:nvSpPr>
          <p:cNvPr id="301" name="Google Shape;301;p16"/>
          <p:cNvSpPr/>
          <p:nvPr/>
        </p:nvSpPr>
        <p:spPr>
          <a:xfrm>
            <a:off x="1616125" y="1276250"/>
            <a:ext cx="5640600" cy="3487800"/>
          </a:xfrm>
          <a:prstGeom prst="bevel">
            <a:avLst>
              <a:gd name="adj" fmla="val 12500"/>
            </a:avLst>
          </a:prstGeom>
          <a:solidFill>
            <a:srgbClr val="0072C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101600" lvl="0" indent="0" algn="l" rtl="0">
              <a:lnSpc>
                <a:spcPct val="100000"/>
              </a:lnSpc>
              <a:spcBef>
                <a:spcPts val="0"/>
              </a:spcBef>
              <a:spcAft>
                <a:spcPts val="0"/>
              </a:spcAft>
              <a:buNone/>
            </a:pPr>
            <a:endParaRPr sz="1000">
              <a:latin typeface="Verdana"/>
              <a:ea typeface="Verdana"/>
              <a:cs typeface="Verdana"/>
              <a:sym typeface="Verdana"/>
            </a:endParaRPr>
          </a:p>
          <a:p>
            <a:pPr marL="0" marR="101600" lvl="0" indent="0" algn="l" rtl="0">
              <a:lnSpc>
                <a:spcPct val="100000"/>
              </a:lnSpc>
              <a:spcBef>
                <a:spcPts val="800"/>
              </a:spcBef>
              <a:spcAft>
                <a:spcPts val="0"/>
              </a:spcAft>
              <a:buNone/>
            </a:pPr>
            <a:endParaRPr sz="1000">
              <a:latin typeface="Verdana"/>
              <a:ea typeface="Verdana"/>
              <a:cs typeface="Verdana"/>
              <a:sym typeface="Verdana"/>
            </a:endParaRPr>
          </a:p>
          <a:p>
            <a:pPr marL="0" marR="101600" lvl="0" indent="0" algn="l" rtl="0">
              <a:lnSpc>
                <a:spcPct val="100000"/>
              </a:lnSpc>
              <a:spcBef>
                <a:spcPts val="800"/>
              </a:spcBef>
              <a:spcAft>
                <a:spcPts val="0"/>
              </a:spcAft>
              <a:buNone/>
            </a:pPr>
            <a:r>
              <a:rPr lang="en-GB" sz="1000">
                <a:solidFill>
                  <a:schemeClr val="lt1"/>
                </a:solidFill>
                <a:latin typeface="Verdana"/>
                <a:ea typeface="Verdana"/>
                <a:cs typeface="Verdana"/>
                <a:sym typeface="Verdana"/>
              </a:rPr>
              <a:t>The </a:t>
            </a:r>
            <a:r>
              <a:rPr lang="en-GB" sz="1000" b="1" u="sng">
                <a:solidFill>
                  <a:schemeClr val="lt1"/>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MPhil in Biological Sciences</a:t>
            </a:r>
            <a:r>
              <a:rPr lang="en-GB" sz="1000">
                <a:solidFill>
                  <a:schemeClr val="lt1"/>
                </a:solidFill>
                <a:latin typeface="Verdana"/>
                <a:ea typeface="Verdana"/>
                <a:cs typeface="Verdana"/>
                <a:sym typeface="Verdana"/>
              </a:rPr>
              <a:t> is offered by the Faculty of Biology as a full-time period of study and research, and introduces students to research skills and specialist knowledge in the Faculty's key research areas or 'pathways'. </a:t>
            </a:r>
            <a:endParaRPr sz="1000">
              <a:solidFill>
                <a:schemeClr val="lt1"/>
              </a:solidFill>
              <a:latin typeface="Verdana"/>
              <a:ea typeface="Verdana"/>
              <a:cs typeface="Verdana"/>
              <a:sym typeface="Verdana"/>
            </a:endParaRPr>
          </a:p>
          <a:p>
            <a:pPr marL="0" marR="101600" lvl="0" indent="0" algn="l" rtl="0">
              <a:lnSpc>
                <a:spcPct val="100000"/>
              </a:lnSpc>
              <a:spcBef>
                <a:spcPts val="800"/>
              </a:spcBef>
              <a:spcAft>
                <a:spcPts val="0"/>
              </a:spcAft>
              <a:buNone/>
            </a:pPr>
            <a:r>
              <a:rPr lang="en-GB" sz="1000" b="1">
                <a:solidFill>
                  <a:schemeClr val="lt1"/>
                </a:solidFill>
                <a:latin typeface="Verdana"/>
                <a:ea typeface="Verdana"/>
                <a:cs typeface="Verdana"/>
                <a:sym typeface="Verdana"/>
              </a:rPr>
              <a:t>These include:</a:t>
            </a:r>
            <a:endParaRPr sz="1200" b="1">
              <a:solidFill>
                <a:schemeClr val="lt1"/>
              </a:solidFill>
              <a:latin typeface="Verdana"/>
              <a:ea typeface="Verdana"/>
              <a:cs typeface="Verdana"/>
              <a:sym typeface="Verdana"/>
            </a:endParaRPr>
          </a:p>
          <a:p>
            <a:pPr marL="0" marR="101600" lvl="0" indent="0" algn="l" rtl="0">
              <a:lnSpc>
                <a:spcPct val="100000"/>
              </a:lnSpc>
              <a:spcBef>
                <a:spcPts val="0"/>
              </a:spcBef>
              <a:spcAft>
                <a:spcPts val="0"/>
              </a:spcAft>
              <a:buNone/>
            </a:pPr>
            <a:r>
              <a:rPr lang="en-GB" sz="1000">
                <a:solidFill>
                  <a:schemeClr val="lt1"/>
                </a:solidFill>
                <a:latin typeface="Verdana"/>
                <a:ea typeface="Verdana"/>
                <a:cs typeface="Verdana"/>
                <a:sym typeface="Verdana"/>
              </a:rPr>
              <a:t>-Biomolecular Science</a:t>
            </a:r>
            <a:endParaRPr sz="1000">
              <a:solidFill>
                <a:schemeClr val="lt1"/>
              </a:solidFill>
              <a:latin typeface="Verdana"/>
              <a:ea typeface="Verdana"/>
              <a:cs typeface="Verdana"/>
              <a:sym typeface="Verdana"/>
            </a:endParaRPr>
          </a:p>
          <a:p>
            <a:pPr marL="0" marR="101600" lvl="0" indent="0" algn="l" rtl="0">
              <a:lnSpc>
                <a:spcPct val="100000"/>
              </a:lnSpc>
              <a:spcBef>
                <a:spcPts val="0"/>
              </a:spcBef>
              <a:spcAft>
                <a:spcPts val="0"/>
              </a:spcAft>
              <a:buNone/>
            </a:pPr>
            <a:r>
              <a:rPr lang="en-GB" sz="1000">
                <a:solidFill>
                  <a:schemeClr val="lt1"/>
                </a:solidFill>
                <a:latin typeface="Verdana"/>
                <a:ea typeface="Verdana"/>
                <a:cs typeface="Verdana"/>
                <a:sym typeface="Verdana"/>
              </a:rPr>
              <a:t>-Cell Science</a:t>
            </a:r>
            <a:endParaRPr sz="1000">
              <a:solidFill>
                <a:schemeClr val="lt1"/>
              </a:solidFill>
              <a:latin typeface="Verdana"/>
              <a:ea typeface="Verdana"/>
              <a:cs typeface="Verdana"/>
              <a:sym typeface="Verdana"/>
            </a:endParaRPr>
          </a:p>
          <a:p>
            <a:pPr marL="0" marR="101600" lvl="0" indent="0" algn="l" rtl="0">
              <a:lnSpc>
                <a:spcPct val="100000"/>
              </a:lnSpc>
              <a:spcBef>
                <a:spcPts val="0"/>
              </a:spcBef>
              <a:spcAft>
                <a:spcPts val="0"/>
              </a:spcAft>
              <a:buNone/>
            </a:pPr>
            <a:r>
              <a:rPr lang="en-GB" sz="1000">
                <a:solidFill>
                  <a:schemeClr val="lt1"/>
                </a:solidFill>
                <a:latin typeface="Verdana"/>
                <a:ea typeface="Verdana"/>
                <a:cs typeface="Verdana"/>
                <a:sym typeface="Verdana"/>
              </a:rPr>
              <a:t>-Crop Science</a:t>
            </a:r>
            <a:endParaRPr sz="1000">
              <a:solidFill>
                <a:schemeClr val="lt1"/>
              </a:solidFill>
              <a:latin typeface="Verdana"/>
              <a:ea typeface="Verdana"/>
              <a:cs typeface="Verdana"/>
              <a:sym typeface="Verdana"/>
            </a:endParaRPr>
          </a:p>
          <a:p>
            <a:pPr marL="0" marR="101600" lvl="0" indent="0" algn="l" rtl="0">
              <a:lnSpc>
                <a:spcPct val="100000"/>
              </a:lnSpc>
              <a:spcBef>
                <a:spcPts val="0"/>
              </a:spcBef>
              <a:spcAft>
                <a:spcPts val="0"/>
              </a:spcAft>
              <a:buNone/>
            </a:pPr>
            <a:r>
              <a:rPr lang="en-GB" sz="1000">
                <a:solidFill>
                  <a:schemeClr val="lt1"/>
                </a:solidFill>
                <a:latin typeface="Verdana"/>
                <a:ea typeface="Verdana"/>
                <a:cs typeface="Verdana"/>
                <a:sym typeface="Verdana"/>
              </a:rPr>
              <a:t>-Developmental Biology</a:t>
            </a:r>
            <a:endParaRPr sz="1000">
              <a:solidFill>
                <a:schemeClr val="lt1"/>
              </a:solidFill>
              <a:latin typeface="Verdana"/>
              <a:ea typeface="Verdana"/>
              <a:cs typeface="Verdana"/>
              <a:sym typeface="Verdana"/>
            </a:endParaRPr>
          </a:p>
          <a:p>
            <a:pPr marL="0" marR="101600" lvl="0" indent="0" algn="l" rtl="0">
              <a:lnSpc>
                <a:spcPct val="100000"/>
              </a:lnSpc>
              <a:spcBef>
                <a:spcPts val="0"/>
              </a:spcBef>
              <a:spcAft>
                <a:spcPts val="0"/>
              </a:spcAft>
              <a:buNone/>
            </a:pPr>
            <a:r>
              <a:rPr lang="en-GB" sz="1000">
                <a:solidFill>
                  <a:schemeClr val="lt1"/>
                </a:solidFill>
                <a:latin typeface="Verdana"/>
                <a:ea typeface="Verdana"/>
                <a:cs typeface="Verdana"/>
                <a:sym typeface="Verdana"/>
              </a:rPr>
              <a:t>-Infection Biology &amp; Molecular Immunology</a:t>
            </a:r>
            <a:endParaRPr sz="1000">
              <a:solidFill>
                <a:schemeClr val="lt1"/>
              </a:solidFill>
              <a:latin typeface="Verdana"/>
              <a:ea typeface="Verdana"/>
              <a:cs typeface="Verdana"/>
              <a:sym typeface="Verdana"/>
            </a:endParaRPr>
          </a:p>
          <a:p>
            <a:pPr marL="0" marR="101600" lvl="0" indent="0" algn="l" rtl="0">
              <a:lnSpc>
                <a:spcPct val="100000"/>
              </a:lnSpc>
              <a:spcBef>
                <a:spcPts val="0"/>
              </a:spcBef>
              <a:spcAft>
                <a:spcPts val="0"/>
              </a:spcAft>
              <a:buNone/>
            </a:pPr>
            <a:r>
              <a:rPr lang="en-GB" sz="1000">
                <a:solidFill>
                  <a:schemeClr val="lt1"/>
                </a:solidFill>
                <a:latin typeface="Verdana"/>
                <a:ea typeface="Verdana"/>
                <a:cs typeface="Verdana"/>
                <a:sym typeface="Verdana"/>
              </a:rPr>
              <a:t>-Reproduction &amp; Embryogenesis</a:t>
            </a:r>
            <a:endParaRPr sz="1000">
              <a:solidFill>
                <a:schemeClr val="lt1"/>
              </a:solidFill>
              <a:latin typeface="Verdana"/>
              <a:ea typeface="Verdana"/>
              <a:cs typeface="Verdana"/>
              <a:sym typeface="Verdana"/>
            </a:endParaRPr>
          </a:p>
          <a:p>
            <a:pPr marL="0" marR="101600" lvl="0" indent="0" algn="ctr" rtl="0">
              <a:lnSpc>
                <a:spcPct val="100000"/>
              </a:lnSpc>
              <a:spcBef>
                <a:spcPts val="0"/>
              </a:spcBef>
              <a:spcAft>
                <a:spcPts val="0"/>
              </a:spcAft>
              <a:buNone/>
            </a:pPr>
            <a:endParaRPr sz="900">
              <a:solidFill>
                <a:schemeClr val="lt1"/>
              </a:solidFill>
              <a:latin typeface="Verdana"/>
              <a:ea typeface="Verdana"/>
              <a:cs typeface="Verdana"/>
              <a:sym typeface="Verdana"/>
            </a:endParaRPr>
          </a:p>
          <a:p>
            <a:pPr marL="0" marR="101600" lvl="0" indent="0" algn="ctr" rtl="0">
              <a:lnSpc>
                <a:spcPct val="100000"/>
              </a:lnSpc>
              <a:spcBef>
                <a:spcPts val="0"/>
              </a:spcBef>
              <a:spcAft>
                <a:spcPts val="0"/>
              </a:spcAft>
              <a:buNone/>
            </a:pPr>
            <a:r>
              <a:rPr lang="en-GB" sz="900" b="1">
                <a:solidFill>
                  <a:schemeClr val="lt1"/>
                </a:solidFill>
                <a:latin typeface="Verdana"/>
                <a:ea typeface="Verdana"/>
                <a:cs typeface="Verdana"/>
                <a:sym typeface="Verdana"/>
              </a:rPr>
              <a:t>Pr</a:t>
            </a:r>
            <a:r>
              <a:rPr lang="en-GB" sz="800" b="1">
                <a:solidFill>
                  <a:schemeClr val="lt1"/>
                </a:solidFill>
                <a:latin typeface="Verdana"/>
                <a:ea typeface="Verdana"/>
                <a:cs typeface="Verdana"/>
                <a:sym typeface="Verdana"/>
              </a:rPr>
              <a:t>ospective students to apply directly to the pathway of their choice.</a:t>
            </a:r>
            <a:endParaRPr sz="800" b="1">
              <a:solidFill>
                <a:schemeClr val="lt1"/>
              </a:solidFill>
              <a:latin typeface="Verdana"/>
              <a:ea typeface="Verdana"/>
              <a:cs typeface="Verdana"/>
              <a:sym typeface="Verdana"/>
            </a:endParaRPr>
          </a:p>
          <a:p>
            <a:pPr marL="0" marR="101600" lvl="0" indent="0" algn="ctr" rtl="0">
              <a:lnSpc>
                <a:spcPct val="100000"/>
              </a:lnSpc>
              <a:spcBef>
                <a:spcPts val="800"/>
              </a:spcBef>
              <a:spcAft>
                <a:spcPts val="0"/>
              </a:spcAft>
              <a:buNone/>
            </a:pPr>
            <a:r>
              <a:rPr lang="en-GB" sz="800" b="1">
                <a:solidFill>
                  <a:schemeClr val="lt1"/>
                </a:solidFill>
                <a:latin typeface="Verdana"/>
                <a:ea typeface="Verdana"/>
                <a:cs typeface="Verdana"/>
                <a:sym typeface="Verdana"/>
              </a:rPr>
              <a:t> If you have any questions please reach out to the MPhil Co-ordinator </a:t>
            </a:r>
            <a:r>
              <a:rPr lang="en-GB" sz="800" b="1" u="sng">
                <a:solidFill>
                  <a:schemeClr val="lt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anita.kovacs@admin.cam.ac.uk</a:t>
            </a:r>
            <a:r>
              <a:rPr lang="en-GB" sz="800" b="1">
                <a:solidFill>
                  <a:schemeClr val="lt1"/>
                </a:solidFill>
                <a:latin typeface="Verdana"/>
                <a:ea typeface="Verdana"/>
                <a:cs typeface="Verdana"/>
                <a:sym typeface="Verdana"/>
              </a:rPr>
              <a:t> </a:t>
            </a:r>
            <a:endParaRPr sz="800" b="1">
              <a:solidFill>
                <a:schemeClr val="lt1"/>
              </a:solidFill>
              <a:latin typeface="Verdana"/>
              <a:ea typeface="Verdana"/>
              <a:cs typeface="Verdana"/>
              <a:sym typeface="Verdana"/>
            </a:endParaRPr>
          </a:p>
          <a:p>
            <a:pPr marL="0" marR="101600" lvl="0" indent="0" algn="l" rtl="0">
              <a:lnSpc>
                <a:spcPct val="115000"/>
              </a:lnSpc>
              <a:spcBef>
                <a:spcPts val="800"/>
              </a:spcBef>
              <a:spcAft>
                <a:spcPts val="800"/>
              </a:spcAft>
              <a:buNone/>
            </a:pPr>
            <a:endParaRPr sz="1300" b="1">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a:spLocks noGrp="1"/>
          </p:cNvSpPr>
          <p:nvPr>
            <p:ph type="title"/>
          </p:nvPr>
        </p:nvSpPr>
        <p:spPr>
          <a:xfrm>
            <a:off x="1297500" y="3621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MPhil Course Outcomes</a:t>
            </a:r>
            <a:endParaRPr/>
          </a:p>
        </p:txBody>
      </p:sp>
      <p:sp>
        <p:nvSpPr>
          <p:cNvPr id="307" name="Google Shape;307;p17"/>
          <p:cNvSpPr txBox="1">
            <a:spLocks noGrp="1"/>
          </p:cNvSpPr>
          <p:nvPr>
            <p:ph type="body" idx="1"/>
          </p:nvPr>
        </p:nvSpPr>
        <p:spPr>
          <a:xfrm>
            <a:off x="351100" y="1410475"/>
            <a:ext cx="7946100" cy="2911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GB" sz="3850">
                <a:latin typeface="Verdana"/>
                <a:ea typeface="Verdana"/>
                <a:cs typeface="Verdana"/>
                <a:sym typeface="Verdana"/>
              </a:rPr>
              <a:t>Most MPhil candidates start in October, to take advantage of Departmental and University induction programmes and funding opportunities, but admission in January or April is also possible.</a:t>
            </a:r>
            <a:endParaRPr sz="3850">
              <a:latin typeface="Verdana"/>
              <a:ea typeface="Verdana"/>
              <a:cs typeface="Verdana"/>
              <a:sym typeface="Verdana"/>
            </a:endParaRPr>
          </a:p>
          <a:p>
            <a:pPr marL="0" lvl="0" indent="0" algn="l" rtl="0">
              <a:spcBef>
                <a:spcPts val="800"/>
              </a:spcBef>
              <a:spcAft>
                <a:spcPts val="0"/>
              </a:spcAft>
              <a:buNone/>
            </a:pPr>
            <a:r>
              <a:rPr lang="en-GB" sz="3850" b="1">
                <a:solidFill>
                  <a:schemeClr val="accent1"/>
                </a:solidFill>
                <a:latin typeface="Verdana"/>
                <a:ea typeface="Verdana"/>
                <a:cs typeface="Verdana"/>
                <a:sym typeface="Verdana"/>
              </a:rPr>
              <a:t>The examination consists of a thesis, not more than 20,000 words in length</a:t>
            </a:r>
            <a:r>
              <a:rPr lang="en-GB" sz="3850">
                <a:solidFill>
                  <a:schemeClr val="accent1"/>
                </a:solidFill>
                <a:latin typeface="Verdana"/>
                <a:ea typeface="Verdana"/>
                <a:cs typeface="Verdana"/>
                <a:sym typeface="Verdana"/>
              </a:rPr>
              <a:t>, </a:t>
            </a:r>
            <a:r>
              <a:rPr lang="en-GB" sz="3850">
                <a:latin typeface="Verdana"/>
                <a:ea typeface="Verdana"/>
                <a:cs typeface="Verdana"/>
                <a:sym typeface="Verdana"/>
              </a:rPr>
              <a:t>exclusive of tables, footnotes, bibliography, and appendices. </a:t>
            </a:r>
            <a:r>
              <a:rPr lang="en-GB" sz="3850" b="1">
                <a:solidFill>
                  <a:schemeClr val="accent1"/>
                </a:solidFill>
                <a:latin typeface="Verdana"/>
                <a:ea typeface="Verdana"/>
                <a:cs typeface="Verdana"/>
                <a:sym typeface="Verdana"/>
              </a:rPr>
              <a:t>The assessment also includes an oral examination on the thesis and on the general field of knowledge within which it falls.</a:t>
            </a:r>
            <a:endParaRPr sz="3850" b="1">
              <a:solidFill>
                <a:schemeClr val="accent1"/>
              </a:solidFill>
              <a:latin typeface="Verdana"/>
              <a:ea typeface="Verdana"/>
              <a:cs typeface="Verdana"/>
              <a:sym typeface="Verdana"/>
            </a:endParaRPr>
          </a:p>
          <a:p>
            <a:pPr marL="0" lvl="0" indent="0" algn="l" rtl="0">
              <a:spcBef>
                <a:spcPts val="800"/>
              </a:spcBef>
              <a:spcAft>
                <a:spcPts val="0"/>
              </a:spcAft>
              <a:buNone/>
            </a:pPr>
            <a:r>
              <a:rPr lang="en-GB" sz="3850" b="1">
                <a:solidFill>
                  <a:schemeClr val="accent1"/>
                </a:solidFill>
                <a:latin typeface="Verdana"/>
                <a:ea typeface="Verdana"/>
                <a:cs typeface="Verdana"/>
                <a:sym typeface="Verdana"/>
              </a:rPr>
              <a:t>Please note:</a:t>
            </a:r>
            <a:r>
              <a:rPr lang="en-GB" sz="3850" b="1">
                <a:solidFill>
                  <a:schemeClr val="accent3"/>
                </a:solidFill>
                <a:latin typeface="Verdana"/>
                <a:ea typeface="Verdana"/>
                <a:cs typeface="Verdana"/>
                <a:sym typeface="Verdana"/>
              </a:rPr>
              <a:t> </a:t>
            </a:r>
            <a:r>
              <a:rPr lang="en-GB" sz="3850">
                <a:latin typeface="Verdana"/>
                <a:ea typeface="Verdana"/>
                <a:cs typeface="Verdana"/>
                <a:sym typeface="Verdana"/>
              </a:rPr>
              <a:t>part-time study may not always be viable and will be considered on a case-by-case basis, so please discuss this option with your proposed supervisor before making an application for this mode of study. </a:t>
            </a:r>
            <a:endParaRPr sz="3850">
              <a:latin typeface="Verdana"/>
              <a:ea typeface="Verdana"/>
              <a:cs typeface="Verdana"/>
              <a:sym typeface="Verdana"/>
            </a:endParaRPr>
          </a:p>
          <a:p>
            <a:pPr marL="0" lvl="0" indent="0" algn="l" rtl="0">
              <a:lnSpc>
                <a:spcPct val="129310"/>
              </a:lnSpc>
              <a:spcBef>
                <a:spcPts val="800"/>
              </a:spcBef>
              <a:spcAft>
                <a:spcPts val="0"/>
              </a:spcAft>
              <a:buNone/>
            </a:pPr>
            <a:r>
              <a:rPr lang="en-GB" sz="4400" b="1">
                <a:latin typeface="Verdana"/>
                <a:ea typeface="Verdana"/>
                <a:cs typeface="Verdana"/>
                <a:sym typeface="Verdana"/>
              </a:rPr>
              <a:t>Learning Outcomes</a:t>
            </a:r>
            <a:endParaRPr sz="4400" b="1">
              <a:latin typeface="Verdana"/>
              <a:ea typeface="Verdana"/>
              <a:cs typeface="Verdana"/>
              <a:sym typeface="Verdana"/>
            </a:endParaRPr>
          </a:p>
          <a:p>
            <a:pPr marL="0" lvl="0" indent="0" algn="l" rtl="0">
              <a:spcBef>
                <a:spcPts val="800"/>
              </a:spcBef>
              <a:spcAft>
                <a:spcPts val="0"/>
              </a:spcAft>
              <a:buNone/>
            </a:pPr>
            <a:r>
              <a:rPr lang="en-GB" sz="3850">
                <a:latin typeface="Verdana"/>
                <a:ea typeface="Verdana"/>
                <a:cs typeface="Verdana"/>
                <a:sym typeface="Verdana"/>
              </a:rPr>
              <a:t>By the end of the programme, students will have:</a:t>
            </a:r>
            <a:endParaRPr sz="3850">
              <a:latin typeface="Verdana"/>
              <a:ea typeface="Verdana"/>
              <a:cs typeface="Verdana"/>
              <a:sym typeface="Verdana"/>
            </a:endParaRPr>
          </a:p>
          <a:p>
            <a:pPr marL="457200" lvl="0" indent="-289719" algn="l" rtl="0">
              <a:lnSpc>
                <a:spcPct val="150000"/>
              </a:lnSpc>
              <a:spcBef>
                <a:spcPts val="800"/>
              </a:spcBef>
              <a:spcAft>
                <a:spcPts val="0"/>
              </a:spcAft>
              <a:buSzPct val="100000"/>
              <a:buFont typeface="Verdana"/>
              <a:buChar char="●"/>
            </a:pPr>
            <a:r>
              <a:rPr lang="en-GB" sz="3850">
                <a:latin typeface="Verdana"/>
                <a:ea typeface="Verdana"/>
                <a:cs typeface="Verdana"/>
                <a:sym typeface="Verdana"/>
              </a:rPr>
              <a:t>a comprehensive understanding of techniques, and a thorough knowledge of the literature applicable to their own research;</a:t>
            </a:r>
            <a:endParaRPr sz="3850">
              <a:latin typeface="Verdana"/>
              <a:ea typeface="Verdana"/>
              <a:cs typeface="Verdana"/>
              <a:sym typeface="Verdana"/>
            </a:endParaRPr>
          </a:p>
          <a:p>
            <a:pPr marL="457200" lvl="0" indent="-289719" algn="l" rtl="0">
              <a:lnSpc>
                <a:spcPct val="150000"/>
              </a:lnSpc>
              <a:spcBef>
                <a:spcPts val="0"/>
              </a:spcBef>
              <a:spcAft>
                <a:spcPts val="0"/>
              </a:spcAft>
              <a:buSzPct val="100000"/>
              <a:buFont typeface="Verdana"/>
              <a:buChar char="●"/>
            </a:pPr>
            <a:r>
              <a:rPr lang="en-GB" sz="3850">
                <a:latin typeface="Verdana"/>
                <a:ea typeface="Verdana"/>
                <a:cs typeface="Verdana"/>
                <a:sym typeface="Verdana"/>
              </a:rPr>
              <a:t>demonstrated originality in the application of knowledge, together with a practical understanding of how research and enquiry are used to create and interpret knowledge in their field;</a:t>
            </a:r>
            <a:endParaRPr sz="3850">
              <a:latin typeface="Verdana"/>
              <a:ea typeface="Verdana"/>
              <a:cs typeface="Verdana"/>
              <a:sym typeface="Verdana"/>
            </a:endParaRPr>
          </a:p>
          <a:p>
            <a:pPr marL="457200" lvl="0" indent="-289719" algn="l" rtl="0">
              <a:lnSpc>
                <a:spcPct val="150000"/>
              </a:lnSpc>
              <a:spcBef>
                <a:spcPts val="0"/>
              </a:spcBef>
              <a:spcAft>
                <a:spcPts val="0"/>
              </a:spcAft>
              <a:buSzPct val="100000"/>
              <a:buFont typeface="Verdana"/>
              <a:buChar char="●"/>
            </a:pPr>
            <a:r>
              <a:rPr lang="en-GB" sz="3850">
                <a:latin typeface="Verdana"/>
                <a:ea typeface="Verdana"/>
                <a:cs typeface="Verdana"/>
                <a:sym typeface="Verdana"/>
              </a:rPr>
              <a:t>shown abilities in the critical evaluation of current research and research techniques and methodologies; and</a:t>
            </a:r>
            <a:endParaRPr sz="3850">
              <a:latin typeface="Verdana"/>
              <a:ea typeface="Verdana"/>
              <a:cs typeface="Verdana"/>
              <a:sym typeface="Verdana"/>
            </a:endParaRPr>
          </a:p>
          <a:p>
            <a:pPr marL="457200" lvl="0" indent="-289719" algn="l" rtl="0">
              <a:lnSpc>
                <a:spcPct val="150000"/>
              </a:lnSpc>
              <a:spcBef>
                <a:spcPts val="0"/>
              </a:spcBef>
              <a:spcAft>
                <a:spcPts val="0"/>
              </a:spcAft>
              <a:buSzPct val="100000"/>
              <a:buFont typeface="Verdana"/>
              <a:buChar char="●"/>
            </a:pPr>
            <a:r>
              <a:rPr lang="en-GB" sz="3850">
                <a:latin typeface="Verdana"/>
                <a:ea typeface="Verdana"/>
                <a:cs typeface="Verdana"/>
                <a:sym typeface="Verdana"/>
              </a:rPr>
              <a:t>demonstrated some self-direction and originality in tackling and solving problems, and acted autonomously in the planning and implementation of research.</a:t>
            </a:r>
            <a:endParaRPr sz="3850">
              <a:latin typeface="Verdana"/>
              <a:ea typeface="Verdana"/>
              <a:cs typeface="Verdana"/>
              <a:sym typeface="Verdana"/>
            </a:endParaRPr>
          </a:p>
          <a:p>
            <a:pPr marL="0" lvl="0" indent="0" algn="l" rtl="0">
              <a:spcBef>
                <a:spcPts val="1400"/>
              </a:spcBef>
              <a:spcAft>
                <a:spcPts val="1200"/>
              </a:spcAft>
              <a:buNone/>
            </a:pPr>
            <a:endParaRPr/>
          </a:p>
        </p:txBody>
      </p:sp>
      <p:pic>
        <p:nvPicPr>
          <p:cNvPr id="308" name="Google Shape;308;p17"/>
          <p:cNvPicPr preferRelativeResize="0"/>
          <p:nvPr/>
        </p:nvPicPr>
        <p:blipFill>
          <a:blip r:embed="rId3">
            <a:alphaModFix/>
          </a:blip>
          <a:stretch>
            <a:fillRect/>
          </a:stretch>
        </p:blipFill>
        <p:spPr>
          <a:xfrm>
            <a:off x="7131893" y="146593"/>
            <a:ext cx="1875025" cy="47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1297500" y="3621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PhD Course Outcomes</a:t>
            </a:r>
            <a:endParaRPr/>
          </a:p>
        </p:txBody>
      </p:sp>
      <p:sp>
        <p:nvSpPr>
          <p:cNvPr id="314" name="Google Shape;314;p18"/>
          <p:cNvSpPr txBox="1">
            <a:spLocks noGrp="1"/>
          </p:cNvSpPr>
          <p:nvPr>
            <p:ph type="body" idx="1"/>
          </p:nvPr>
        </p:nvSpPr>
        <p:spPr>
          <a:xfrm>
            <a:off x="198450" y="1276250"/>
            <a:ext cx="8988600" cy="153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900" b="1" dirty="0">
                <a:solidFill>
                  <a:schemeClr val="accent3"/>
                </a:solidFill>
                <a:latin typeface="Verdana"/>
                <a:ea typeface="Verdana"/>
                <a:cs typeface="Verdana"/>
                <a:sym typeface="Verdana"/>
              </a:rPr>
              <a:t>PhD students undertake three to four years of research supervised by one of our group leaders, where they will develop an original research question and address this through laboratory or computer-based research. </a:t>
            </a:r>
            <a:endParaRPr sz="900" b="1" dirty="0">
              <a:solidFill>
                <a:schemeClr val="accent3"/>
              </a:solidFill>
              <a:latin typeface="Verdana"/>
              <a:ea typeface="Verdana"/>
              <a:cs typeface="Verdana"/>
              <a:sym typeface="Verdana"/>
            </a:endParaRPr>
          </a:p>
          <a:p>
            <a:pPr marL="0" lvl="0" indent="0" algn="l" rtl="0">
              <a:spcBef>
                <a:spcPts val="800"/>
              </a:spcBef>
              <a:spcAft>
                <a:spcPts val="0"/>
              </a:spcAft>
              <a:buNone/>
            </a:pPr>
            <a:r>
              <a:rPr lang="en-GB" sz="900" dirty="0">
                <a:latin typeface="Verdana"/>
                <a:ea typeface="Verdana"/>
                <a:cs typeface="Verdana"/>
                <a:sym typeface="Verdana"/>
              </a:rPr>
              <a:t>Students undertake specific training in their research area as well as more generic skills training during their degrees as well as have opportunities to supervise undergraduate students. Students are expected to submit their thesis by the end of their fourth year.</a:t>
            </a:r>
            <a:endParaRPr sz="900" dirty="0">
              <a:latin typeface="Verdana"/>
              <a:ea typeface="Verdana"/>
              <a:cs typeface="Verdana"/>
              <a:sym typeface="Verdana"/>
            </a:endParaRPr>
          </a:p>
          <a:p>
            <a:pPr marL="0" lvl="0" indent="0" algn="l" rtl="0">
              <a:spcBef>
                <a:spcPts val="800"/>
              </a:spcBef>
              <a:spcAft>
                <a:spcPts val="0"/>
              </a:spcAft>
              <a:buNone/>
            </a:pPr>
            <a:r>
              <a:rPr lang="en-GB" sz="900" b="1" dirty="0">
                <a:solidFill>
                  <a:schemeClr val="accent1"/>
                </a:solidFill>
                <a:latin typeface="Verdana"/>
                <a:ea typeface="Verdana"/>
                <a:cs typeface="Verdana"/>
                <a:sym typeface="Verdana"/>
              </a:rPr>
              <a:t>Towards the end of their first year of study, students are required to complete a satisfactory first-year report and viva. </a:t>
            </a:r>
            <a:endParaRPr sz="900" b="1" dirty="0">
              <a:solidFill>
                <a:schemeClr val="accent1"/>
              </a:solidFill>
              <a:latin typeface="Verdana"/>
              <a:ea typeface="Verdana"/>
              <a:cs typeface="Verdana"/>
              <a:sym typeface="Verdana"/>
            </a:endParaRPr>
          </a:p>
          <a:p>
            <a:pPr marL="0" lvl="0" indent="0" algn="l" rtl="0">
              <a:spcBef>
                <a:spcPts val="800"/>
              </a:spcBef>
              <a:spcAft>
                <a:spcPts val="0"/>
              </a:spcAft>
              <a:buSzPts val="605"/>
              <a:buNone/>
            </a:pPr>
            <a:r>
              <a:rPr lang="en-GB" sz="900" dirty="0">
                <a:latin typeface="Verdana"/>
                <a:ea typeface="Verdana"/>
                <a:cs typeface="Verdana"/>
                <a:sym typeface="Verdana"/>
              </a:rPr>
              <a:t>Most PhD candidates start in October, to take advantage of Departmental and University induction programmes and funding opportunities, but admission in January or April is also possible.</a:t>
            </a:r>
            <a:endParaRPr sz="900" dirty="0">
              <a:latin typeface="Verdana"/>
              <a:ea typeface="Verdana"/>
              <a:cs typeface="Verdana"/>
              <a:sym typeface="Verdana"/>
            </a:endParaRPr>
          </a:p>
          <a:p>
            <a:pPr marL="0" lvl="0" indent="0" algn="l" rtl="0">
              <a:spcBef>
                <a:spcPts val="800"/>
              </a:spcBef>
              <a:spcAft>
                <a:spcPts val="800"/>
              </a:spcAft>
              <a:buSzPts val="605"/>
              <a:buNone/>
            </a:pPr>
            <a:r>
              <a:rPr lang="en-GB" sz="900" b="1" dirty="0">
                <a:solidFill>
                  <a:schemeClr val="accent1"/>
                </a:solidFill>
                <a:latin typeface="Verdana"/>
                <a:ea typeface="Verdana"/>
                <a:cs typeface="Verdana"/>
                <a:sym typeface="Verdana"/>
              </a:rPr>
              <a:t>Please note:</a:t>
            </a:r>
            <a:r>
              <a:rPr lang="en-GB" sz="900" b="1" dirty="0">
                <a:solidFill>
                  <a:schemeClr val="accent3"/>
                </a:solidFill>
                <a:latin typeface="Verdana"/>
                <a:ea typeface="Verdana"/>
                <a:cs typeface="Verdana"/>
                <a:sym typeface="Verdana"/>
              </a:rPr>
              <a:t> </a:t>
            </a:r>
            <a:r>
              <a:rPr lang="en-GB" sz="900" dirty="0">
                <a:latin typeface="Verdana"/>
                <a:ea typeface="Verdana"/>
                <a:cs typeface="Verdana"/>
                <a:sym typeface="Verdana"/>
              </a:rPr>
              <a:t>part-time study may not always be viable and will be considered on a case-by-case basis, so please discuss this option with your proposed supervisor before making an application for this mode of study.</a:t>
            </a:r>
            <a:endParaRPr sz="900" dirty="0"/>
          </a:p>
        </p:txBody>
      </p:sp>
      <p:pic>
        <p:nvPicPr>
          <p:cNvPr id="315" name="Google Shape;315;p18"/>
          <p:cNvPicPr preferRelativeResize="0"/>
          <p:nvPr/>
        </p:nvPicPr>
        <p:blipFill>
          <a:blip r:embed="rId3">
            <a:alphaModFix/>
          </a:blip>
          <a:stretch>
            <a:fillRect/>
          </a:stretch>
        </p:blipFill>
        <p:spPr>
          <a:xfrm>
            <a:off x="7131893" y="146593"/>
            <a:ext cx="1875025" cy="471875"/>
          </a:xfrm>
          <a:prstGeom prst="rect">
            <a:avLst/>
          </a:prstGeom>
          <a:noFill/>
          <a:ln>
            <a:noFill/>
          </a:ln>
        </p:spPr>
      </p:pic>
      <p:sp>
        <p:nvSpPr>
          <p:cNvPr id="316" name="Google Shape;316;p18"/>
          <p:cNvSpPr txBox="1">
            <a:spLocks noGrp="1"/>
          </p:cNvSpPr>
          <p:nvPr>
            <p:ph type="body" idx="1"/>
          </p:nvPr>
        </p:nvSpPr>
        <p:spPr>
          <a:xfrm>
            <a:off x="94200" y="3262200"/>
            <a:ext cx="8912700" cy="2911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000000"/>
              </a:buClr>
              <a:buSzPts val="358"/>
              <a:buFont typeface="Arial"/>
              <a:buNone/>
            </a:pPr>
            <a:r>
              <a:rPr lang="en-GB" sz="1100" b="1">
                <a:latin typeface="Verdana"/>
                <a:ea typeface="Verdana"/>
                <a:cs typeface="Verdana"/>
                <a:sym typeface="Verdana"/>
              </a:rPr>
              <a:t>Learning Outcomes</a:t>
            </a:r>
            <a:r>
              <a:rPr lang="en-GB" sz="1021">
                <a:latin typeface="Verdana"/>
                <a:ea typeface="Verdana"/>
                <a:cs typeface="Verdana"/>
                <a:sym typeface="Verdana"/>
              </a:rPr>
              <a:t>: </a:t>
            </a:r>
            <a:endParaRPr sz="1021">
              <a:latin typeface="Verdana"/>
              <a:ea typeface="Verdana"/>
              <a:cs typeface="Verdana"/>
              <a:sym typeface="Verdana"/>
            </a:endParaRPr>
          </a:p>
          <a:p>
            <a:pPr marL="457200" lvl="0" indent="-285908" algn="just" rtl="0">
              <a:lnSpc>
                <a:spcPct val="105000"/>
              </a:lnSpc>
              <a:spcBef>
                <a:spcPts val="800"/>
              </a:spcBef>
              <a:spcAft>
                <a:spcPts val="0"/>
              </a:spcAft>
              <a:buSzPts val="902"/>
              <a:buFont typeface="Verdana"/>
              <a:buChar char="●"/>
            </a:pPr>
            <a:r>
              <a:rPr lang="en-GB" sz="902">
                <a:latin typeface="Verdana"/>
                <a:ea typeface="Verdana"/>
                <a:cs typeface="Verdana"/>
                <a:sym typeface="Verdana"/>
              </a:rPr>
              <a:t>a comprehensive understanding of techniques, and a thorough knowledge of the literature applicable to their own research;</a:t>
            </a:r>
            <a:endParaRPr sz="902">
              <a:latin typeface="Verdana"/>
              <a:ea typeface="Verdana"/>
              <a:cs typeface="Verdana"/>
              <a:sym typeface="Verdana"/>
            </a:endParaRPr>
          </a:p>
          <a:p>
            <a:pPr marL="457200" lvl="0" indent="-285908" algn="just" rtl="0">
              <a:lnSpc>
                <a:spcPct val="105000"/>
              </a:lnSpc>
              <a:spcBef>
                <a:spcPts val="0"/>
              </a:spcBef>
              <a:spcAft>
                <a:spcPts val="0"/>
              </a:spcAft>
              <a:buSzPts val="902"/>
              <a:buFont typeface="Verdana"/>
              <a:buChar char="●"/>
            </a:pPr>
            <a:r>
              <a:rPr lang="en-GB" sz="902">
                <a:latin typeface="Verdana"/>
                <a:ea typeface="Verdana"/>
                <a:cs typeface="Verdana"/>
                <a:sym typeface="Verdana"/>
              </a:rPr>
              <a:t>demonstrated originality in the application of knowledge, together with a practical understanding of how research and enquiry are used to create and interpret knowledge in their field;</a:t>
            </a:r>
            <a:endParaRPr sz="902">
              <a:latin typeface="Verdana"/>
              <a:ea typeface="Verdana"/>
              <a:cs typeface="Verdana"/>
              <a:sym typeface="Verdana"/>
            </a:endParaRPr>
          </a:p>
          <a:p>
            <a:pPr marL="457200" lvl="0" indent="-285908" algn="just" rtl="0">
              <a:lnSpc>
                <a:spcPct val="105000"/>
              </a:lnSpc>
              <a:spcBef>
                <a:spcPts val="0"/>
              </a:spcBef>
              <a:spcAft>
                <a:spcPts val="0"/>
              </a:spcAft>
              <a:buSzPts val="902"/>
              <a:buFont typeface="Verdana"/>
              <a:buChar char="●"/>
            </a:pPr>
            <a:r>
              <a:rPr lang="en-GB" sz="902">
                <a:latin typeface="Verdana"/>
                <a:ea typeface="Verdana"/>
                <a:cs typeface="Verdana"/>
                <a:sym typeface="Verdana"/>
              </a:rPr>
              <a:t>shown abilities in the critical evaluation of current research and research techniques and methodologies;</a:t>
            </a:r>
            <a:endParaRPr sz="902">
              <a:latin typeface="Verdana"/>
              <a:ea typeface="Verdana"/>
              <a:cs typeface="Verdana"/>
              <a:sym typeface="Verdana"/>
            </a:endParaRPr>
          </a:p>
          <a:p>
            <a:pPr marL="457200" lvl="0" indent="-285908" algn="just" rtl="0">
              <a:lnSpc>
                <a:spcPct val="105000"/>
              </a:lnSpc>
              <a:spcBef>
                <a:spcPts val="0"/>
              </a:spcBef>
              <a:spcAft>
                <a:spcPts val="0"/>
              </a:spcAft>
              <a:buSzPts val="902"/>
              <a:buFont typeface="Verdana"/>
              <a:buChar char="●"/>
            </a:pPr>
            <a:r>
              <a:rPr lang="en-GB" sz="902">
                <a:latin typeface="Verdana"/>
                <a:ea typeface="Verdana"/>
                <a:cs typeface="Verdana"/>
                <a:sym typeface="Verdana"/>
              </a:rPr>
              <a:t>demonstrated self-direction and originality in tackling and solving problems, and acted autonomously in the planning and implementation of research;</a:t>
            </a:r>
            <a:endParaRPr sz="902">
              <a:latin typeface="Verdana"/>
              <a:ea typeface="Verdana"/>
              <a:cs typeface="Verdana"/>
              <a:sym typeface="Verdana"/>
            </a:endParaRPr>
          </a:p>
          <a:p>
            <a:pPr marL="457200" lvl="0" indent="-285908" algn="just" rtl="0">
              <a:lnSpc>
                <a:spcPct val="105000"/>
              </a:lnSpc>
              <a:spcBef>
                <a:spcPts val="0"/>
              </a:spcBef>
              <a:spcAft>
                <a:spcPts val="0"/>
              </a:spcAft>
              <a:buSzPts val="902"/>
              <a:buFont typeface="Verdana"/>
              <a:buChar char="●"/>
            </a:pPr>
            <a:r>
              <a:rPr lang="en-GB" sz="902">
                <a:latin typeface="Verdana"/>
                <a:ea typeface="Verdana"/>
                <a:cs typeface="Verdana"/>
                <a:sym typeface="Verdana"/>
              </a:rPr>
              <a:t>independence in designing and conducting a substantial body of original research, and preparing that data in a format suitable for publication in peer-reviewed journals.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txBox="1">
            <a:spLocks noGrp="1"/>
          </p:cNvSpPr>
          <p:nvPr>
            <p:ph type="title"/>
          </p:nvPr>
        </p:nvSpPr>
        <p:spPr>
          <a:xfrm>
            <a:off x="1297500" y="209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000"/>
              <a:t>Application Requirements </a:t>
            </a:r>
            <a:endParaRPr sz="3000"/>
          </a:p>
        </p:txBody>
      </p:sp>
      <p:pic>
        <p:nvPicPr>
          <p:cNvPr id="322" name="Google Shape;322;p19"/>
          <p:cNvPicPr preferRelativeResize="0"/>
          <p:nvPr/>
        </p:nvPicPr>
        <p:blipFill>
          <a:blip r:embed="rId3">
            <a:alphaModFix/>
          </a:blip>
          <a:stretch>
            <a:fillRect/>
          </a:stretch>
        </p:blipFill>
        <p:spPr>
          <a:xfrm>
            <a:off x="7131893" y="-5807"/>
            <a:ext cx="1875025" cy="471875"/>
          </a:xfrm>
          <a:prstGeom prst="rect">
            <a:avLst/>
          </a:prstGeom>
          <a:noFill/>
          <a:ln>
            <a:noFill/>
          </a:ln>
        </p:spPr>
      </p:pic>
      <p:sp>
        <p:nvSpPr>
          <p:cNvPr id="323" name="Google Shape;323;p19"/>
          <p:cNvSpPr txBox="1">
            <a:spLocks noGrp="1"/>
          </p:cNvSpPr>
          <p:nvPr>
            <p:ph type="body" idx="1"/>
          </p:nvPr>
        </p:nvSpPr>
        <p:spPr>
          <a:xfrm>
            <a:off x="236475" y="1154125"/>
            <a:ext cx="8368500" cy="2911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GB" sz="1132" dirty="0">
                <a:latin typeface="Verdana"/>
                <a:ea typeface="Verdana"/>
                <a:cs typeface="Verdana"/>
                <a:sym typeface="Verdana"/>
              </a:rPr>
              <a:t>In order to apply for either MPhil or PhD course you'll need to think about getting a few things ready before you apply.</a:t>
            </a:r>
            <a:endParaRPr sz="1132" dirty="0">
              <a:latin typeface="Verdana"/>
              <a:ea typeface="Verdana"/>
              <a:cs typeface="Verdana"/>
              <a:sym typeface="Verdana"/>
            </a:endParaRPr>
          </a:p>
          <a:p>
            <a:pPr marL="457200" lvl="0" indent="-300513" algn="l" rtl="0">
              <a:lnSpc>
                <a:spcPct val="130000"/>
              </a:lnSpc>
              <a:spcBef>
                <a:spcPts val="800"/>
              </a:spcBef>
              <a:spcAft>
                <a:spcPts val="0"/>
              </a:spcAft>
              <a:buSzPts val="1133"/>
              <a:buFont typeface="Verdana"/>
              <a:buChar char="●"/>
            </a:pPr>
            <a:r>
              <a:rPr lang="en-GB" sz="1132" b="1" dirty="0">
                <a:latin typeface="Verdana"/>
                <a:ea typeface="Verdana"/>
                <a:cs typeface="Verdana"/>
                <a:sym typeface="Verdana"/>
              </a:rPr>
              <a:t>Two academic references </a:t>
            </a:r>
            <a:endParaRPr sz="1132" b="1" dirty="0">
              <a:latin typeface="Verdana"/>
              <a:ea typeface="Verdana"/>
              <a:cs typeface="Verdana"/>
              <a:sym typeface="Verdana"/>
            </a:endParaRPr>
          </a:p>
          <a:p>
            <a:pPr marL="457200" lvl="0" indent="-300513" algn="l" rtl="0">
              <a:lnSpc>
                <a:spcPct val="130000"/>
              </a:lnSpc>
              <a:spcBef>
                <a:spcPts val="0"/>
              </a:spcBef>
              <a:spcAft>
                <a:spcPts val="0"/>
              </a:spcAft>
              <a:buSzPts val="1133"/>
              <a:buFont typeface="Verdana"/>
              <a:buChar char="●"/>
            </a:pPr>
            <a:r>
              <a:rPr lang="en-GB" sz="1132" b="1" dirty="0">
                <a:latin typeface="Verdana"/>
                <a:ea typeface="Verdana"/>
                <a:cs typeface="Verdana"/>
                <a:sym typeface="Verdana"/>
              </a:rPr>
              <a:t>Transcript </a:t>
            </a:r>
            <a:endParaRPr sz="1132" b="1" dirty="0">
              <a:latin typeface="Verdana"/>
              <a:ea typeface="Verdana"/>
              <a:cs typeface="Verdana"/>
              <a:sym typeface="Verdana"/>
            </a:endParaRPr>
          </a:p>
          <a:p>
            <a:pPr marL="457200" lvl="0" indent="-300513" algn="l" rtl="0">
              <a:lnSpc>
                <a:spcPct val="130000"/>
              </a:lnSpc>
              <a:spcBef>
                <a:spcPts val="0"/>
              </a:spcBef>
              <a:spcAft>
                <a:spcPts val="0"/>
              </a:spcAft>
              <a:buSzPts val="1133"/>
              <a:buFont typeface="Verdana"/>
              <a:buChar char="●"/>
            </a:pPr>
            <a:r>
              <a:rPr lang="en-GB" sz="1132" b="1" dirty="0">
                <a:latin typeface="Verdana"/>
                <a:ea typeface="Verdana"/>
                <a:cs typeface="Verdana"/>
                <a:sym typeface="Verdana"/>
              </a:rPr>
              <a:t>CV/resume</a:t>
            </a:r>
            <a:endParaRPr sz="1132" b="1" dirty="0">
              <a:latin typeface="Verdana"/>
              <a:ea typeface="Verdana"/>
              <a:cs typeface="Verdana"/>
              <a:sym typeface="Verdana"/>
            </a:endParaRPr>
          </a:p>
          <a:p>
            <a:pPr marL="457200" lvl="0" indent="-300513" algn="l" rtl="0">
              <a:lnSpc>
                <a:spcPct val="130000"/>
              </a:lnSpc>
              <a:spcBef>
                <a:spcPts val="0"/>
              </a:spcBef>
              <a:spcAft>
                <a:spcPts val="0"/>
              </a:spcAft>
              <a:buSzPts val="1133"/>
              <a:buFont typeface="Verdana"/>
              <a:buChar char="●"/>
            </a:pPr>
            <a:r>
              <a:rPr lang="en-GB" sz="1132" b="1" dirty="0">
                <a:latin typeface="Verdana"/>
                <a:ea typeface="Verdana"/>
                <a:cs typeface="Verdana"/>
                <a:sym typeface="Verdana"/>
              </a:rPr>
              <a:t>Evidence of competence in English </a:t>
            </a:r>
            <a:br>
              <a:rPr lang="en-GB" sz="1132" b="1" dirty="0">
                <a:latin typeface="Verdana"/>
                <a:ea typeface="Verdana"/>
                <a:cs typeface="Verdana"/>
                <a:sym typeface="Verdana"/>
              </a:rPr>
            </a:br>
            <a:r>
              <a:rPr lang="en-GB" sz="1132" i="1" dirty="0">
                <a:latin typeface="Verdana"/>
                <a:ea typeface="Verdana"/>
                <a:cs typeface="Verdana"/>
                <a:sym typeface="Verdana"/>
              </a:rPr>
              <a:t>If required - you can </a:t>
            </a:r>
            <a:r>
              <a:rPr lang="en-GB" sz="1132" i="1" dirty="0">
                <a:uFill>
                  <a:noFill/>
                </a:uFill>
                <a:latin typeface="Verdana"/>
                <a:ea typeface="Verdana"/>
                <a:cs typeface="Verdana"/>
                <a:sym typeface="Verdana"/>
                <a:hlinkClick r:id="rId4"/>
              </a:rPr>
              <a:t>check using our</a:t>
            </a:r>
            <a:r>
              <a:rPr lang="en-GB" sz="1132" i="1" dirty="0">
                <a:solidFill>
                  <a:schemeClr val="accent3"/>
                </a:solidFill>
                <a:uFill>
                  <a:noFill/>
                </a:uFill>
                <a:latin typeface="Verdana"/>
                <a:ea typeface="Verdana"/>
                <a:cs typeface="Verdana"/>
                <a:sym typeface="Verdana"/>
                <a:hlinkClick r:id="rId4">
                  <a:extLst>
                    <a:ext uri="{A12FA001-AC4F-418D-AE19-62706E023703}">
                      <ahyp:hlinkClr xmlns:ahyp="http://schemas.microsoft.com/office/drawing/2018/hyperlinkcolor" val="tx"/>
                    </a:ext>
                  </a:extLst>
                </a:hlinkClick>
              </a:rPr>
              <a:t> </a:t>
            </a:r>
            <a:r>
              <a:rPr lang="en-GB" sz="1132" b="1" i="1" dirty="0">
                <a:solidFill>
                  <a:schemeClr val="accent3"/>
                </a:solidFill>
                <a:uFill>
                  <a:noFill/>
                </a:uFill>
                <a:latin typeface="Verdana"/>
                <a:ea typeface="Verdana"/>
                <a:cs typeface="Verdana"/>
                <a:sym typeface="Verdana"/>
                <a:hlinkClick r:id="rId4">
                  <a:extLst>
                    <a:ext uri="{A12FA001-AC4F-418D-AE19-62706E023703}">
                      <ahyp:hlinkClr xmlns:ahyp="http://schemas.microsoft.com/office/drawing/2018/hyperlinkcolor" val="tx"/>
                    </a:ext>
                  </a:extLst>
                </a:hlinkClick>
              </a:rPr>
              <a:t>tool</a:t>
            </a:r>
            <a:endParaRPr sz="1132" b="1" i="1" dirty="0">
              <a:solidFill>
                <a:schemeClr val="accent3"/>
              </a:solidFill>
              <a:latin typeface="Verdana"/>
              <a:ea typeface="Verdana"/>
              <a:cs typeface="Verdana"/>
              <a:sym typeface="Verdana"/>
            </a:endParaRPr>
          </a:p>
          <a:p>
            <a:pPr marL="457200" lvl="0" indent="-300513" algn="l" rtl="0">
              <a:lnSpc>
                <a:spcPct val="130000"/>
              </a:lnSpc>
              <a:spcBef>
                <a:spcPts val="0"/>
              </a:spcBef>
              <a:spcAft>
                <a:spcPts val="0"/>
              </a:spcAft>
              <a:buSzPts val="1133"/>
              <a:buFont typeface="Verdana"/>
              <a:buChar char="●"/>
            </a:pPr>
            <a:r>
              <a:rPr lang="en-GB" sz="1132" b="1" dirty="0">
                <a:latin typeface="Verdana"/>
                <a:ea typeface="Verdana"/>
                <a:cs typeface="Verdana"/>
                <a:sym typeface="Verdana"/>
              </a:rPr>
              <a:t>Proposed Supervisor (Mandatory)</a:t>
            </a:r>
            <a:endParaRPr sz="1132" b="1" dirty="0">
              <a:latin typeface="Verdana"/>
              <a:ea typeface="Verdana"/>
              <a:cs typeface="Verdana"/>
              <a:sym typeface="Verdana"/>
            </a:endParaRPr>
          </a:p>
          <a:p>
            <a:pPr marL="457200" lvl="0" indent="-300513" algn="l" rtl="0">
              <a:lnSpc>
                <a:spcPct val="130000"/>
              </a:lnSpc>
              <a:spcBef>
                <a:spcPts val="0"/>
              </a:spcBef>
              <a:spcAft>
                <a:spcPts val="0"/>
              </a:spcAft>
              <a:buSzPts val="1133"/>
              <a:buFont typeface="Verdana"/>
              <a:buChar char="●"/>
            </a:pPr>
            <a:r>
              <a:rPr lang="en-GB" sz="1132" b="1" dirty="0">
                <a:latin typeface="Verdana"/>
                <a:ea typeface="Verdana"/>
                <a:cs typeface="Verdana"/>
                <a:sym typeface="Verdana"/>
              </a:rPr>
              <a:t>Statement of Interest (Mandatory)</a:t>
            </a:r>
            <a:endParaRPr sz="1132" b="1" dirty="0">
              <a:latin typeface="Verdana"/>
              <a:ea typeface="Verdana"/>
              <a:cs typeface="Verdana"/>
              <a:sym typeface="Verdana"/>
            </a:endParaRPr>
          </a:p>
          <a:p>
            <a:pPr marL="457200" lvl="0" indent="-300513" algn="l" rtl="0">
              <a:lnSpc>
                <a:spcPct val="130000"/>
              </a:lnSpc>
              <a:spcBef>
                <a:spcPts val="0"/>
              </a:spcBef>
              <a:spcAft>
                <a:spcPts val="0"/>
              </a:spcAft>
              <a:buSzPts val="1133"/>
              <a:buFont typeface="Verdana"/>
              <a:buChar char="●"/>
            </a:pPr>
            <a:r>
              <a:rPr lang="en-GB" sz="1132" b="1" dirty="0">
                <a:latin typeface="Verdana"/>
                <a:ea typeface="Verdana"/>
                <a:cs typeface="Verdana"/>
                <a:sym typeface="Verdana"/>
              </a:rPr>
              <a:t>Research experience (Mandatory)</a:t>
            </a:r>
            <a:endParaRPr sz="1132" b="1" dirty="0">
              <a:latin typeface="Verdana"/>
              <a:ea typeface="Verdana"/>
              <a:cs typeface="Verdana"/>
              <a:sym typeface="Verdana"/>
            </a:endParaRPr>
          </a:p>
          <a:p>
            <a:pPr marL="457200" lvl="0" indent="-300513" algn="l" rtl="0">
              <a:lnSpc>
                <a:spcPct val="130000"/>
              </a:lnSpc>
              <a:spcBef>
                <a:spcPts val="0"/>
              </a:spcBef>
              <a:spcAft>
                <a:spcPts val="0"/>
              </a:spcAft>
              <a:buSzPts val="1133"/>
              <a:buFont typeface="Verdana"/>
              <a:buChar char="●"/>
            </a:pPr>
            <a:r>
              <a:rPr lang="en-GB" sz="1132" b="1" dirty="0">
                <a:latin typeface="Verdana"/>
                <a:ea typeface="Verdana"/>
                <a:cs typeface="Verdana"/>
                <a:sym typeface="Verdana"/>
              </a:rPr>
              <a:t>Research Proposal (Optional)</a:t>
            </a:r>
          </a:p>
          <a:p>
            <a:pPr marL="156687" lvl="0" indent="0" algn="l" rtl="0">
              <a:lnSpc>
                <a:spcPct val="130000"/>
              </a:lnSpc>
              <a:spcBef>
                <a:spcPts val="0"/>
              </a:spcBef>
              <a:spcAft>
                <a:spcPts val="0"/>
              </a:spcAft>
              <a:buSzPts val="1133"/>
              <a:buNone/>
            </a:pPr>
            <a:endParaRPr lang="en-GB" sz="1132" b="1" dirty="0">
              <a:latin typeface="Verdana"/>
              <a:ea typeface="Verdana"/>
              <a:cs typeface="Verdana"/>
              <a:sym typeface="Verdana"/>
            </a:endParaRPr>
          </a:p>
          <a:p>
            <a:pPr marL="156687" lvl="0" indent="0" algn="l" rtl="0">
              <a:lnSpc>
                <a:spcPct val="130000"/>
              </a:lnSpc>
              <a:spcBef>
                <a:spcPts val="0"/>
              </a:spcBef>
              <a:spcAft>
                <a:spcPts val="0"/>
              </a:spcAft>
              <a:buSzPts val="1133"/>
              <a:buNone/>
            </a:pPr>
            <a:r>
              <a:rPr lang="en-GB" sz="1200" b="1" dirty="0">
                <a:latin typeface="Verdana"/>
                <a:ea typeface="Verdana"/>
                <a:cs typeface="Verdana"/>
                <a:sym typeface="Verdana"/>
              </a:rPr>
              <a:t>*There is no set age limitation, however students must complete a Bachelor's Degree, </a:t>
            </a:r>
            <a:r>
              <a:rPr lang="en-US" sz="1200" b="0" i="0" dirty="0">
                <a:solidFill>
                  <a:srgbClr val="171717"/>
                </a:solidFill>
                <a:effectLst/>
                <a:highlight>
                  <a:srgbClr val="FFFFFF"/>
                </a:highlight>
                <a:latin typeface="verdana" panose="020B0604030504040204" pitchFamily="34" charset="0"/>
              </a:rPr>
              <a:t>and achieved a UK </a:t>
            </a:r>
            <a:r>
              <a:rPr lang="en-US" sz="1200" b="1" i="0" dirty="0">
                <a:solidFill>
                  <a:srgbClr val="171717"/>
                </a:solidFill>
                <a:effectLst/>
                <a:highlight>
                  <a:srgbClr val="FFFFFF"/>
                </a:highlight>
                <a:latin typeface="verdana" panose="020B0604030504040204" pitchFamily="34" charset="0"/>
              </a:rPr>
              <a:t>Good </a:t>
            </a:r>
            <a:r>
              <a:rPr lang="en-US" sz="1200" b="1" i="0" dirty="0" err="1">
                <a:solidFill>
                  <a:srgbClr val="171717"/>
                </a:solidFill>
                <a:effectLst/>
                <a:highlight>
                  <a:srgbClr val="FFFFFF"/>
                </a:highlight>
                <a:latin typeface="verdana" panose="020B0604030504040204" pitchFamily="34" charset="0"/>
              </a:rPr>
              <a:t>II.i</a:t>
            </a:r>
            <a:r>
              <a:rPr lang="en-US" sz="1200" b="1" i="0" dirty="0">
                <a:solidFill>
                  <a:srgbClr val="171717"/>
                </a:solidFill>
                <a:effectLst/>
                <a:highlight>
                  <a:srgbClr val="FFFFFF"/>
                </a:highlight>
                <a:latin typeface="verdana" panose="020B0604030504040204" pitchFamily="34" charset="0"/>
              </a:rPr>
              <a:t> </a:t>
            </a:r>
            <a:r>
              <a:rPr lang="en-US" sz="1200" b="1" i="0" dirty="0" err="1">
                <a:solidFill>
                  <a:srgbClr val="171717"/>
                </a:solidFill>
                <a:effectLst/>
                <a:highlight>
                  <a:srgbClr val="FFFFFF"/>
                </a:highlight>
                <a:latin typeface="verdana" panose="020B0604030504040204" pitchFamily="34" charset="0"/>
              </a:rPr>
              <a:t>Honours</a:t>
            </a:r>
            <a:r>
              <a:rPr lang="en-US" sz="1200" b="1" i="0" dirty="0">
                <a:solidFill>
                  <a:srgbClr val="171717"/>
                </a:solidFill>
                <a:effectLst/>
                <a:highlight>
                  <a:srgbClr val="FFFFFF"/>
                </a:highlight>
                <a:latin typeface="verdana" panose="020B0604030504040204" pitchFamily="34" charset="0"/>
              </a:rPr>
              <a:t> Degree</a:t>
            </a:r>
            <a:r>
              <a:rPr lang="en-US" sz="1200" b="0" i="0" dirty="0">
                <a:solidFill>
                  <a:srgbClr val="171717"/>
                </a:solidFill>
                <a:effectLst/>
                <a:highlight>
                  <a:srgbClr val="FFFFFF"/>
                </a:highlight>
                <a:latin typeface="verdana" panose="020B0604030504040204" pitchFamily="34" charset="0"/>
              </a:rPr>
              <a:t> </a:t>
            </a:r>
            <a:r>
              <a:rPr lang="en-GB" sz="1200" b="1" dirty="0">
                <a:latin typeface="Verdana"/>
                <a:ea typeface="Verdana"/>
                <a:cs typeface="Verdana"/>
                <a:sym typeface="Verdana"/>
              </a:rPr>
              <a:t>to meet their academic conditions.</a:t>
            </a:r>
            <a:endParaRPr sz="1200" b="1" dirty="0">
              <a:latin typeface="Verdana"/>
              <a:ea typeface="Verdana"/>
              <a:cs typeface="Verdana"/>
              <a:sym typeface="Verdana"/>
            </a:endParaRPr>
          </a:p>
          <a:p>
            <a:pPr marL="0" lvl="0" indent="0" algn="l" rtl="0">
              <a:lnSpc>
                <a:spcPct val="95000"/>
              </a:lnSpc>
              <a:spcBef>
                <a:spcPts val="0"/>
              </a:spcBef>
              <a:spcAft>
                <a:spcPts val="1200"/>
              </a:spcAft>
              <a:buSzPts val="1018"/>
              <a:buNone/>
            </a:pPr>
            <a:endParaRPr sz="1202" dirty="0"/>
          </a:p>
        </p:txBody>
      </p:sp>
      <p:pic>
        <p:nvPicPr>
          <p:cNvPr id="324" name="Google Shape;324;p19"/>
          <p:cNvPicPr preferRelativeResize="0"/>
          <p:nvPr/>
        </p:nvPicPr>
        <p:blipFill>
          <a:blip r:embed="rId5">
            <a:alphaModFix/>
          </a:blip>
          <a:stretch>
            <a:fillRect/>
          </a:stretch>
        </p:blipFill>
        <p:spPr>
          <a:xfrm>
            <a:off x="4120179" y="1666145"/>
            <a:ext cx="4642997" cy="1787059"/>
          </a:xfrm>
          <a:prstGeom prst="rect">
            <a:avLst/>
          </a:prstGeom>
          <a:noFill/>
          <a:ln>
            <a:noFill/>
          </a:ln>
        </p:spPr>
      </p:pic>
    </p:spTree>
    <p:extLst>
      <p:ext uri="{BB962C8B-B14F-4D97-AF65-F5344CB8AC3E}">
        <p14:creationId xmlns:p14="http://schemas.microsoft.com/office/powerpoint/2010/main" val="380117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EA37-45D8-5D4A-2B04-150A50F1C593}"/>
              </a:ext>
            </a:extLst>
          </p:cNvPr>
          <p:cNvSpPr>
            <a:spLocks noGrp="1"/>
          </p:cNvSpPr>
          <p:nvPr>
            <p:ph type="title"/>
          </p:nvPr>
        </p:nvSpPr>
        <p:spPr>
          <a:xfrm>
            <a:off x="1303800" y="598575"/>
            <a:ext cx="7030500" cy="999300"/>
          </a:xfrm>
        </p:spPr>
        <p:txBody>
          <a:bodyPr wrap="square" anchor="t">
            <a:normAutofit fontScale="90000"/>
          </a:bodyPr>
          <a:lstStyle/>
          <a:p>
            <a:pPr>
              <a:lnSpc>
                <a:spcPct val="90000"/>
              </a:lnSpc>
            </a:pPr>
            <a:r>
              <a:rPr lang="en-US" sz="4000" b="1" dirty="0"/>
              <a:t>How to Find a Supervisor</a:t>
            </a:r>
            <a:br>
              <a:rPr lang="en-US" b="1" dirty="0"/>
            </a:br>
            <a:endParaRPr lang="en-GB" dirty="0"/>
          </a:p>
        </p:txBody>
      </p:sp>
      <p:sp>
        <p:nvSpPr>
          <p:cNvPr id="3" name="Text Placeholder 2">
            <a:extLst>
              <a:ext uri="{FF2B5EF4-FFF2-40B4-BE49-F238E27FC236}">
                <a16:creationId xmlns:a16="http://schemas.microsoft.com/office/drawing/2014/main" id="{496F0585-58ED-390C-3AD7-CEDD82027F5B}"/>
              </a:ext>
            </a:extLst>
          </p:cNvPr>
          <p:cNvSpPr>
            <a:spLocks noGrp="1"/>
          </p:cNvSpPr>
          <p:nvPr>
            <p:ph type="body" idx="1"/>
          </p:nvPr>
        </p:nvSpPr>
        <p:spPr>
          <a:xfrm>
            <a:off x="495755" y="1670974"/>
            <a:ext cx="3744596" cy="2933775"/>
          </a:xfrm>
        </p:spPr>
        <p:txBody>
          <a:bodyPr wrap="square" anchor="t">
            <a:normAutofit/>
          </a:bodyPr>
          <a:lstStyle/>
          <a:p>
            <a:pPr marL="0" lvl="0" indent="0" rtl="0">
              <a:spcBef>
                <a:spcPts val="800"/>
              </a:spcBef>
              <a:spcAft>
                <a:spcPts val="0"/>
              </a:spcAft>
              <a:buSzPts val="1018"/>
              <a:buNone/>
            </a:pPr>
            <a:r>
              <a:rPr lang="en-US" sz="1600" b="1" dirty="0"/>
              <a:t>Prospective students must identify a potential supervisor (or supervisors) in the Department before applying. Supervisors and their research areas are listed on the </a:t>
            </a:r>
            <a:r>
              <a:rPr lang="en-US" sz="1600" b="1" dirty="0">
                <a:hlinkClick r:id="rId2"/>
              </a:rPr>
              <a:t>Department of Genetics </a:t>
            </a:r>
            <a:r>
              <a:rPr lang="en-US" sz="1600" b="1" dirty="0">
                <a:uFill>
                  <a:noFill/>
                </a:uFill>
                <a:hlinkClick r:id="rId2"/>
              </a:rPr>
              <a:t>website</a:t>
            </a:r>
            <a:r>
              <a:rPr lang="en-US" sz="1600" b="1" dirty="0"/>
              <a:t>. </a:t>
            </a:r>
          </a:p>
          <a:p>
            <a:pPr marL="0" lvl="0" indent="0" rtl="0">
              <a:spcBef>
                <a:spcPts val="800"/>
              </a:spcBef>
              <a:spcAft>
                <a:spcPts val="0"/>
              </a:spcAft>
              <a:buSzPts val="1018"/>
              <a:buNone/>
            </a:pPr>
            <a:r>
              <a:rPr lang="en-US" sz="1600" b="1" u="sng" dirty="0">
                <a:solidFill>
                  <a:schemeClr val="accent2">
                    <a:lumMod val="50000"/>
                  </a:schemeClr>
                </a:solidFill>
              </a:rPr>
              <a:t>Applicants must contact prospective supervisors to discuss potential projects before a formal application.</a:t>
            </a:r>
          </a:p>
          <a:p>
            <a:endParaRPr lang="en-GB" dirty="0"/>
          </a:p>
        </p:txBody>
      </p:sp>
      <p:sp>
        <p:nvSpPr>
          <p:cNvPr id="8" name="Text Placeholder 3">
            <a:extLst>
              <a:ext uri="{FF2B5EF4-FFF2-40B4-BE49-F238E27FC236}">
                <a16:creationId xmlns:a16="http://schemas.microsoft.com/office/drawing/2014/main" id="{8000A3E2-2DED-8591-89D4-E2AE4B0150D8}"/>
              </a:ext>
            </a:extLst>
          </p:cNvPr>
          <p:cNvSpPr>
            <a:spLocks noGrp="1"/>
          </p:cNvSpPr>
          <p:nvPr>
            <p:ph type="body" idx="2"/>
          </p:nvPr>
        </p:nvSpPr>
        <p:spPr>
          <a:xfrm>
            <a:off x="4903650" y="1990050"/>
            <a:ext cx="3430500" cy="2541600"/>
          </a:xfrm>
        </p:spPr>
        <p:txBody>
          <a:bodyPr/>
          <a:lstStyle/>
          <a:p>
            <a:endParaRPr lang="en-US" dirty="0"/>
          </a:p>
        </p:txBody>
      </p:sp>
      <p:pic>
        <p:nvPicPr>
          <p:cNvPr id="5" name="Picture 4" descr="A screenshot of a research group&#10;&#10;Description automatically generated">
            <a:extLst>
              <a:ext uri="{FF2B5EF4-FFF2-40B4-BE49-F238E27FC236}">
                <a16:creationId xmlns:a16="http://schemas.microsoft.com/office/drawing/2014/main" id="{7D54260A-6B2B-9407-0569-E23E917B30AA}"/>
              </a:ext>
            </a:extLst>
          </p:cNvPr>
          <p:cNvPicPr>
            <a:picLocks noChangeAspect="1"/>
          </p:cNvPicPr>
          <p:nvPr/>
        </p:nvPicPr>
        <p:blipFill>
          <a:blip r:embed="rId3"/>
          <a:stretch>
            <a:fillRect/>
          </a:stretch>
        </p:blipFill>
        <p:spPr>
          <a:xfrm>
            <a:off x="4572000" y="1670974"/>
            <a:ext cx="4271168" cy="2787575"/>
          </a:xfrm>
          <a:prstGeom prst="rect">
            <a:avLst/>
          </a:prstGeom>
        </p:spPr>
      </p:pic>
    </p:spTree>
    <p:extLst>
      <p:ext uri="{BB962C8B-B14F-4D97-AF65-F5344CB8AC3E}">
        <p14:creationId xmlns:p14="http://schemas.microsoft.com/office/powerpoint/2010/main" val="317556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9"/>
          <p:cNvSpPr txBox="1">
            <a:spLocks noGrp="1"/>
          </p:cNvSpPr>
          <p:nvPr>
            <p:ph type="title"/>
          </p:nvPr>
        </p:nvSpPr>
        <p:spPr>
          <a:xfrm>
            <a:off x="1297500" y="209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000" dirty="0"/>
              <a:t>Application Requirements </a:t>
            </a:r>
            <a:endParaRPr sz="3000" dirty="0"/>
          </a:p>
        </p:txBody>
      </p:sp>
      <p:pic>
        <p:nvPicPr>
          <p:cNvPr id="322" name="Google Shape;322;p19"/>
          <p:cNvPicPr preferRelativeResize="0"/>
          <p:nvPr/>
        </p:nvPicPr>
        <p:blipFill>
          <a:blip r:embed="rId3">
            <a:alphaModFix/>
          </a:blip>
          <a:stretch>
            <a:fillRect/>
          </a:stretch>
        </p:blipFill>
        <p:spPr>
          <a:xfrm>
            <a:off x="7131893" y="-5807"/>
            <a:ext cx="1875025" cy="471875"/>
          </a:xfrm>
          <a:prstGeom prst="rect">
            <a:avLst/>
          </a:prstGeom>
          <a:noFill/>
          <a:ln>
            <a:noFill/>
          </a:ln>
        </p:spPr>
      </p:pic>
      <p:sp>
        <p:nvSpPr>
          <p:cNvPr id="323" name="Google Shape;323;p19"/>
          <p:cNvSpPr txBox="1">
            <a:spLocks noGrp="1"/>
          </p:cNvSpPr>
          <p:nvPr>
            <p:ph type="body" idx="1"/>
          </p:nvPr>
        </p:nvSpPr>
        <p:spPr>
          <a:xfrm>
            <a:off x="387750" y="1659734"/>
            <a:ext cx="8368500" cy="2911200"/>
          </a:xfrm>
          <a:prstGeom prst="rect">
            <a:avLst/>
          </a:prstGeom>
        </p:spPr>
        <p:txBody>
          <a:bodyPr spcFirstLastPara="1" wrap="square" lIns="91425" tIns="91425" rIns="91425" bIns="91425" anchor="t" anchorCtr="0">
            <a:noAutofit/>
          </a:bodyPr>
          <a:lstStyle/>
          <a:p>
            <a:pPr algn="l"/>
            <a:r>
              <a:rPr lang="en-US" sz="1600" b="0" i="0" dirty="0">
                <a:solidFill>
                  <a:srgbClr val="000000"/>
                </a:solidFill>
                <a:effectLst/>
                <a:highlight>
                  <a:srgbClr val="FFFF00"/>
                </a:highlight>
                <a:latin typeface="Lucida Grande"/>
              </a:rPr>
              <a:t>2) Does work experience as a genome analyst help in making the application stronger or is the experience only valuable if it's research assistantship?</a:t>
            </a:r>
          </a:p>
          <a:p>
            <a:pPr algn="l"/>
            <a:r>
              <a:rPr lang="en-US" sz="1600" b="0" i="0" dirty="0">
                <a:solidFill>
                  <a:srgbClr val="000000"/>
                </a:solidFill>
                <a:effectLst/>
                <a:highlight>
                  <a:srgbClr val="FFFF00"/>
                </a:highlight>
                <a:latin typeface="Lucida Grande"/>
              </a:rPr>
              <a:t>3) minimum publication requirements </a:t>
            </a:r>
          </a:p>
          <a:p>
            <a:pPr algn="l"/>
            <a:r>
              <a:rPr lang="en-US" sz="1600" b="0" i="0" dirty="0">
                <a:solidFill>
                  <a:srgbClr val="000000"/>
                </a:solidFill>
                <a:effectLst/>
                <a:highlight>
                  <a:srgbClr val="FFFF00"/>
                </a:highlight>
                <a:latin typeface="Lucida Grande"/>
              </a:rPr>
              <a:t>6) Do GRE scores hold weightage?</a:t>
            </a:r>
          </a:p>
          <a:p>
            <a:pPr marL="0" lvl="0" indent="0" algn="l" rtl="0">
              <a:lnSpc>
                <a:spcPct val="95000"/>
              </a:lnSpc>
              <a:spcBef>
                <a:spcPts val="0"/>
              </a:spcBef>
              <a:spcAft>
                <a:spcPts val="1200"/>
              </a:spcAft>
              <a:buSzPts val="1018"/>
              <a:buNone/>
            </a:pPr>
            <a:endParaRPr sz="1202" dirty="0"/>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3101</TotalTime>
  <Words>2062</Words>
  <Application>Microsoft Macintosh PowerPoint</Application>
  <PresentationFormat>On-screen Show (16:9)</PresentationFormat>
  <Paragraphs>149</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Lucida Grande</vt:lpstr>
      <vt:lpstr>Verdana</vt:lpstr>
      <vt:lpstr>Verdana</vt:lpstr>
      <vt:lpstr>Lato</vt:lpstr>
      <vt:lpstr>Playfair Display</vt:lpstr>
      <vt:lpstr>Arial</vt:lpstr>
      <vt:lpstr>Maven Pro</vt:lpstr>
      <vt:lpstr>Nunito</vt:lpstr>
      <vt:lpstr>Momentum</vt:lpstr>
      <vt:lpstr>Department of Genetics Postgraduate Open House </vt:lpstr>
      <vt:lpstr>Our Department</vt:lpstr>
      <vt:lpstr>Our programmes </vt:lpstr>
      <vt:lpstr>Related programmes  </vt:lpstr>
      <vt:lpstr>MPhil Course Outcomes</vt:lpstr>
      <vt:lpstr>PhD Course Outcomes</vt:lpstr>
      <vt:lpstr>Application Requirements </vt:lpstr>
      <vt:lpstr>How to Find a Supervisor </vt:lpstr>
      <vt:lpstr>Application Requirements </vt:lpstr>
      <vt:lpstr>Funding Competition </vt:lpstr>
      <vt:lpstr>Gates Funding Competition Details </vt:lpstr>
      <vt:lpstr>Cambridge Virtual Postgraduate Open Days 2024 4th – 15th November 2024 </vt:lpstr>
      <vt:lpstr>Cambridge Virtual Postgraduate Open Days 2024 Check out the below University Open Day video and some of our student testimonials</vt:lpstr>
      <vt:lpstr>Helpful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Sean Scinta</dc:creator>
  <cp:lastModifiedBy>Cahir O'Kane</cp:lastModifiedBy>
  <cp:revision>5</cp:revision>
  <dcterms:modified xsi:type="dcterms:W3CDTF">2024-08-22T15:17:22Z</dcterms:modified>
</cp:coreProperties>
</file>